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67"/>
  </p:notesMasterIdLst>
  <p:sldIdLst>
    <p:sldId id="337" r:id="rId3"/>
    <p:sldId id="437" r:id="rId4"/>
    <p:sldId id="443" r:id="rId5"/>
    <p:sldId id="444" r:id="rId6"/>
    <p:sldId id="441" r:id="rId7"/>
    <p:sldId id="460" r:id="rId8"/>
    <p:sldId id="452" r:id="rId9"/>
    <p:sldId id="472" r:id="rId10"/>
    <p:sldId id="473" r:id="rId11"/>
    <p:sldId id="474" r:id="rId12"/>
    <p:sldId id="470" r:id="rId13"/>
    <p:sldId id="451" r:id="rId14"/>
    <p:sldId id="445" r:id="rId15"/>
    <p:sldId id="449" r:id="rId16"/>
    <p:sldId id="373" r:id="rId17"/>
    <p:sldId id="431" r:id="rId18"/>
    <p:sldId id="440" r:id="rId19"/>
    <p:sldId id="455" r:id="rId20"/>
    <p:sldId id="439" r:id="rId21"/>
    <p:sldId id="438" r:id="rId22"/>
    <p:sldId id="442" r:id="rId23"/>
    <p:sldId id="503" r:id="rId24"/>
    <p:sldId id="478" r:id="rId25"/>
    <p:sldId id="476" r:id="rId26"/>
    <p:sldId id="495" r:id="rId27"/>
    <p:sldId id="479" r:id="rId28"/>
    <p:sldId id="496" r:id="rId29"/>
    <p:sldId id="480" r:id="rId30"/>
    <p:sldId id="497" r:id="rId31"/>
    <p:sldId id="481" r:id="rId32"/>
    <p:sldId id="498" r:id="rId33"/>
    <p:sldId id="483" r:id="rId34"/>
    <p:sldId id="484" r:id="rId35"/>
    <p:sldId id="499" r:id="rId36"/>
    <p:sldId id="485" r:id="rId37"/>
    <p:sldId id="486" r:id="rId38"/>
    <p:sldId id="500" r:id="rId39"/>
    <p:sldId id="487" r:id="rId40"/>
    <p:sldId id="488" r:id="rId41"/>
    <p:sldId id="504" r:id="rId42"/>
    <p:sldId id="461" r:id="rId43"/>
    <p:sldId id="463" r:id="rId44"/>
    <p:sldId id="505" r:id="rId45"/>
    <p:sldId id="464" r:id="rId46"/>
    <p:sldId id="450" r:id="rId47"/>
    <p:sldId id="457" r:id="rId48"/>
    <p:sldId id="446" r:id="rId49"/>
    <p:sldId id="447" r:id="rId50"/>
    <p:sldId id="448" r:id="rId51"/>
    <p:sldId id="490" r:id="rId52"/>
    <p:sldId id="469" r:id="rId53"/>
    <p:sldId id="492" r:id="rId54"/>
    <p:sldId id="467" r:id="rId55"/>
    <p:sldId id="360" r:id="rId56"/>
    <p:sldId id="493" r:id="rId57"/>
    <p:sldId id="466" r:id="rId58"/>
    <p:sldId id="506" r:id="rId59"/>
    <p:sldId id="507" r:id="rId60"/>
    <p:sldId id="501" r:id="rId61"/>
    <p:sldId id="465" r:id="rId62"/>
    <p:sldId id="502" r:id="rId63"/>
    <p:sldId id="508" r:id="rId64"/>
    <p:sldId id="509" r:id="rId65"/>
    <p:sldId id="494" r:id="rId6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C1B204A-ED31-4372-96B8-729F63FB087C}">
          <p14:sldIdLst>
            <p14:sldId id="337"/>
            <p14:sldId id="437"/>
            <p14:sldId id="443"/>
            <p14:sldId id="444"/>
            <p14:sldId id="441"/>
            <p14:sldId id="460"/>
            <p14:sldId id="452"/>
            <p14:sldId id="472"/>
            <p14:sldId id="473"/>
            <p14:sldId id="474"/>
            <p14:sldId id="470"/>
            <p14:sldId id="451"/>
            <p14:sldId id="445"/>
            <p14:sldId id="449"/>
            <p14:sldId id="373"/>
            <p14:sldId id="431"/>
            <p14:sldId id="440"/>
            <p14:sldId id="455"/>
            <p14:sldId id="439"/>
            <p14:sldId id="438"/>
            <p14:sldId id="442"/>
            <p14:sldId id="503"/>
            <p14:sldId id="478"/>
            <p14:sldId id="476"/>
            <p14:sldId id="495"/>
            <p14:sldId id="479"/>
            <p14:sldId id="496"/>
            <p14:sldId id="480"/>
            <p14:sldId id="497"/>
            <p14:sldId id="481"/>
            <p14:sldId id="498"/>
            <p14:sldId id="483"/>
            <p14:sldId id="484"/>
            <p14:sldId id="499"/>
            <p14:sldId id="485"/>
            <p14:sldId id="486"/>
            <p14:sldId id="500"/>
            <p14:sldId id="487"/>
            <p14:sldId id="488"/>
            <p14:sldId id="504"/>
            <p14:sldId id="461"/>
            <p14:sldId id="463"/>
            <p14:sldId id="505"/>
            <p14:sldId id="464"/>
            <p14:sldId id="450"/>
            <p14:sldId id="457"/>
            <p14:sldId id="446"/>
            <p14:sldId id="447"/>
            <p14:sldId id="448"/>
            <p14:sldId id="490"/>
            <p14:sldId id="469"/>
            <p14:sldId id="492"/>
            <p14:sldId id="467"/>
            <p14:sldId id="360"/>
            <p14:sldId id="493"/>
            <p14:sldId id="466"/>
            <p14:sldId id="506"/>
            <p14:sldId id="507"/>
            <p14:sldId id="501"/>
            <p14:sldId id="465"/>
            <p14:sldId id="502"/>
            <p14:sldId id="508"/>
            <p14:sldId id="509"/>
            <p14:sldId id="494"/>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6060"/>
    <a:srgbClr val="F290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55" autoAdjust="0"/>
    <p:restoredTop sz="96667" autoAdjust="0"/>
  </p:normalViewPr>
  <p:slideViewPr>
    <p:cSldViewPr showGuides="1">
      <p:cViewPr varScale="1">
        <p:scale>
          <a:sx n="114" d="100"/>
          <a:sy n="114" d="100"/>
        </p:scale>
        <p:origin x="664" y="68"/>
      </p:cViewPr>
      <p:guideLst>
        <p:guide orient="horz" pos="2160"/>
        <p:guide pos="3840"/>
      </p:guideLst>
    </p:cSldViewPr>
  </p:slideViewPr>
  <p:outlineViewPr>
    <p:cViewPr>
      <p:scale>
        <a:sx n="33" d="100"/>
        <a:sy n="33" d="100"/>
      </p:scale>
      <p:origin x="0" y="-6942"/>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119" d="100"/>
          <a:sy n="119" d="100"/>
        </p:scale>
        <p:origin x="4986"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131F458-297E-42FD-85AA-B42138C66462}" type="datetimeFigureOut">
              <a:rPr lang="en-US" smtClean="0"/>
              <a:t>8/4/2026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3C6242-4B4C-4A8A-B761-684DE6665D6E}" type="slidenum">
              <a:rPr lang="en-US" smtClean="0"/>
              <a:t>‹#›</a:t>
            </a:fld>
            <a:endParaRPr lang="en-US"/>
          </a:p>
        </p:txBody>
      </p:sp>
    </p:spTree>
    <p:extLst>
      <p:ext uri="{BB962C8B-B14F-4D97-AF65-F5344CB8AC3E}">
        <p14:creationId xmlns:p14="http://schemas.microsoft.com/office/powerpoint/2010/main" val="1489812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Dark_Blank">
    <p:bg>
      <p:bgPr>
        <a:solidFill>
          <a:schemeClr val="bg1">
            <a:lumMod val="6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769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lack">
    <p:bg>
      <p:bgPr>
        <a:solidFill>
          <a:schemeClr val="tx2">
            <a:lumMod val="5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09815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ark Grey">
    <p:bg>
      <p:bgPr>
        <a:solidFill>
          <a:schemeClr val="tx2">
            <a:lumMod val="50000"/>
          </a:schemeClr>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F3177F8-5068-1EC0-5F95-335FC3E24FD9}"/>
              </a:ext>
            </a:extLst>
          </p:cNvPr>
          <p:cNvSpPr>
            <a:spLocks noGrp="1"/>
          </p:cNvSpPr>
          <p:nvPr>
            <p:ph type="body" sz="quarter" idx="10" hasCustomPrompt="1"/>
          </p:nvPr>
        </p:nvSpPr>
        <p:spPr>
          <a:xfrm>
            <a:off x="762000" y="2057400"/>
            <a:ext cx="10515600" cy="4267200"/>
          </a:xfrm>
        </p:spPr>
        <p:txBody>
          <a:bodyPr/>
          <a:lstStyle>
            <a:lvl1pPr marL="365760" indent="-365760">
              <a:spcBef>
                <a:spcPts val="600"/>
              </a:spcBef>
              <a:buNone/>
              <a:defRPr>
                <a:solidFill>
                  <a:schemeClr val="bg1"/>
                </a:solidFill>
                <a:latin typeface="Century Schoolbook" panose="02040604050505020304" pitchFamily="18" charset="0"/>
              </a:defRPr>
            </a:lvl1pPr>
            <a:lvl2pPr marL="457200" indent="0">
              <a:buNone/>
              <a:defRPr>
                <a:solidFill>
                  <a:schemeClr val="bg1"/>
                </a:solidFill>
                <a:latin typeface="Century Schoolbook" panose="02040604050505020304" pitchFamily="18" charset="0"/>
              </a:defRPr>
            </a:lvl2pPr>
            <a:lvl3pPr marL="914400" indent="0">
              <a:buNone/>
              <a:defRPr>
                <a:solidFill>
                  <a:schemeClr val="bg1"/>
                </a:solidFill>
                <a:latin typeface="Century Schoolbook" panose="02040604050505020304" pitchFamily="18" charset="0"/>
              </a:defRPr>
            </a:lvl3pPr>
            <a:lvl4pPr marL="1371600" indent="0">
              <a:buNone/>
              <a:defRPr>
                <a:solidFill>
                  <a:schemeClr val="bg1"/>
                </a:solidFill>
                <a:latin typeface="Century Schoolbook" panose="02040604050505020304" pitchFamily="18" charset="0"/>
              </a:defRPr>
            </a:lvl4pPr>
            <a:lvl5pPr marL="1828800" indent="0">
              <a:buNone/>
              <a:defRPr>
                <a:solidFill>
                  <a:schemeClr val="bg1"/>
                </a:solidFill>
                <a:latin typeface="Century Schoolbook" panose="02040604050505020304" pitchFamily="18" charset="0"/>
              </a:defRPr>
            </a:lvl5pPr>
          </a:lstStyle>
          <a:p>
            <a:pPr lvl="0"/>
            <a:r>
              <a:rPr lang="en-US" dirty="0"/>
              <a:t>Click to edit body v</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8">
            <a:extLst>
              <a:ext uri="{FF2B5EF4-FFF2-40B4-BE49-F238E27FC236}">
                <a16:creationId xmlns:a16="http://schemas.microsoft.com/office/drawing/2014/main" id="{38183297-C2D3-0199-3B6B-3316D8BFAFEF}"/>
              </a:ext>
            </a:extLst>
          </p:cNvPr>
          <p:cNvSpPr>
            <a:spLocks noGrp="1"/>
          </p:cNvSpPr>
          <p:nvPr>
            <p:ph type="body" sz="quarter" idx="11" hasCustomPrompt="1"/>
          </p:nvPr>
        </p:nvSpPr>
        <p:spPr>
          <a:xfrm>
            <a:off x="609600" y="533400"/>
            <a:ext cx="10972800" cy="1066800"/>
          </a:xfrm>
        </p:spPr>
        <p:txBody>
          <a:bodyPr>
            <a:normAutofit/>
          </a:bodyPr>
          <a:lstStyle>
            <a:lvl1pPr marL="0" indent="0">
              <a:buNone/>
              <a:defRPr sz="4800">
                <a:solidFill>
                  <a:schemeClr val="bg1"/>
                </a:solidFill>
                <a:latin typeface="Franklin Gothic Demi" panose="020B0703020102020204" pitchFamily="34" charset="0"/>
              </a:defRPr>
            </a:lvl1pPr>
          </a:lstStyle>
          <a:p>
            <a:pPr lvl="0"/>
            <a:r>
              <a:rPr lang="en-US" dirty="0"/>
              <a:t>Click to edit title</a:t>
            </a:r>
          </a:p>
        </p:txBody>
      </p:sp>
    </p:spTree>
    <p:extLst>
      <p:ext uri="{BB962C8B-B14F-4D97-AF65-F5344CB8AC3E}">
        <p14:creationId xmlns:p14="http://schemas.microsoft.com/office/powerpoint/2010/main" val="39507031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Dark Grey">
    <p:bg>
      <p:bgPr>
        <a:solidFill>
          <a:schemeClr val="tx2">
            <a:lumMod val="50000"/>
          </a:schemeClr>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F3177F8-5068-1EC0-5F95-335FC3E24FD9}"/>
              </a:ext>
            </a:extLst>
          </p:cNvPr>
          <p:cNvSpPr>
            <a:spLocks noGrp="1"/>
          </p:cNvSpPr>
          <p:nvPr>
            <p:ph type="body" sz="quarter" idx="10" hasCustomPrompt="1"/>
          </p:nvPr>
        </p:nvSpPr>
        <p:spPr>
          <a:xfrm>
            <a:off x="762000" y="2057400"/>
            <a:ext cx="10515600" cy="4267200"/>
          </a:xfrm>
        </p:spPr>
        <p:txBody>
          <a:bodyPr/>
          <a:lstStyle>
            <a:lvl1pPr marL="365760" indent="-365760">
              <a:spcBef>
                <a:spcPts val="600"/>
              </a:spcBef>
              <a:buNone/>
              <a:defRPr>
                <a:solidFill>
                  <a:schemeClr val="bg1"/>
                </a:solidFill>
                <a:latin typeface="Century Schoolbook" panose="02040604050505020304" pitchFamily="18" charset="0"/>
              </a:defRPr>
            </a:lvl1pPr>
            <a:lvl2pPr marL="457200" indent="0">
              <a:buNone/>
              <a:defRPr>
                <a:solidFill>
                  <a:schemeClr val="bg1"/>
                </a:solidFill>
                <a:latin typeface="Century Schoolbook" panose="02040604050505020304" pitchFamily="18" charset="0"/>
              </a:defRPr>
            </a:lvl2pPr>
            <a:lvl3pPr marL="914400" indent="0">
              <a:buNone/>
              <a:defRPr>
                <a:solidFill>
                  <a:schemeClr val="bg1"/>
                </a:solidFill>
                <a:latin typeface="Century Schoolbook" panose="02040604050505020304" pitchFamily="18" charset="0"/>
              </a:defRPr>
            </a:lvl3pPr>
            <a:lvl4pPr marL="1371600" indent="0">
              <a:buNone/>
              <a:defRPr>
                <a:solidFill>
                  <a:schemeClr val="bg1"/>
                </a:solidFill>
                <a:latin typeface="Century Schoolbook" panose="02040604050505020304" pitchFamily="18" charset="0"/>
              </a:defRPr>
            </a:lvl4pPr>
            <a:lvl5pPr marL="1828800" indent="0">
              <a:buNone/>
              <a:defRPr>
                <a:solidFill>
                  <a:schemeClr val="bg1"/>
                </a:solidFill>
                <a:latin typeface="Century Schoolbook" panose="02040604050505020304" pitchFamily="18" charset="0"/>
              </a:defRPr>
            </a:lvl5pPr>
          </a:lstStyle>
          <a:p>
            <a:pPr lvl="0"/>
            <a:r>
              <a:rPr lang="en-US" dirty="0"/>
              <a:t>Click to edit body v</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8">
            <a:extLst>
              <a:ext uri="{FF2B5EF4-FFF2-40B4-BE49-F238E27FC236}">
                <a16:creationId xmlns:a16="http://schemas.microsoft.com/office/drawing/2014/main" id="{38183297-C2D3-0199-3B6B-3316D8BFAFEF}"/>
              </a:ext>
            </a:extLst>
          </p:cNvPr>
          <p:cNvSpPr>
            <a:spLocks noGrp="1"/>
          </p:cNvSpPr>
          <p:nvPr>
            <p:ph type="body" sz="quarter" idx="11" hasCustomPrompt="1"/>
          </p:nvPr>
        </p:nvSpPr>
        <p:spPr>
          <a:xfrm>
            <a:off x="609600" y="533400"/>
            <a:ext cx="10972800" cy="1066800"/>
          </a:xfrm>
        </p:spPr>
        <p:txBody>
          <a:bodyPr>
            <a:normAutofit/>
          </a:bodyPr>
          <a:lstStyle>
            <a:lvl1pPr marL="0" indent="0">
              <a:buNone/>
              <a:defRPr sz="4800">
                <a:solidFill>
                  <a:schemeClr val="bg1"/>
                </a:solidFill>
                <a:latin typeface="Franklin Gothic Demi" panose="020B0703020102020204" pitchFamily="34" charset="0"/>
              </a:defRPr>
            </a:lvl1pPr>
          </a:lstStyle>
          <a:p>
            <a:pPr lvl="0"/>
            <a:r>
              <a:rPr lang="en-US" dirty="0"/>
              <a:t>Click to edit title</a:t>
            </a:r>
          </a:p>
        </p:txBody>
      </p:sp>
    </p:spTree>
    <p:extLst>
      <p:ext uri="{BB962C8B-B14F-4D97-AF65-F5344CB8AC3E}">
        <p14:creationId xmlns:p14="http://schemas.microsoft.com/office/powerpoint/2010/main" val="22904678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Dark Grey">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F3177F8-5068-1EC0-5F95-335FC3E24FD9}"/>
              </a:ext>
            </a:extLst>
          </p:cNvPr>
          <p:cNvSpPr>
            <a:spLocks noGrp="1"/>
          </p:cNvSpPr>
          <p:nvPr>
            <p:ph type="body" sz="quarter" idx="10" hasCustomPrompt="1"/>
          </p:nvPr>
        </p:nvSpPr>
        <p:spPr>
          <a:xfrm>
            <a:off x="762000" y="2057400"/>
            <a:ext cx="10515600" cy="3962400"/>
          </a:xfrm>
        </p:spPr>
        <p:txBody>
          <a:bodyPr/>
          <a:lstStyle>
            <a:lvl1pPr marL="365760" indent="-365760">
              <a:spcBef>
                <a:spcPts val="600"/>
              </a:spcBef>
              <a:buNone/>
              <a:defRPr>
                <a:solidFill>
                  <a:schemeClr val="bg1"/>
                </a:solidFill>
                <a:latin typeface="Century Schoolbook" panose="02040604050505020304" pitchFamily="18" charset="0"/>
              </a:defRPr>
            </a:lvl1pPr>
            <a:lvl2pPr marL="457200" indent="0">
              <a:buNone/>
              <a:defRPr>
                <a:solidFill>
                  <a:schemeClr val="bg1"/>
                </a:solidFill>
                <a:latin typeface="Century Schoolbook" panose="02040604050505020304" pitchFamily="18" charset="0"/>
              </a:defRPr>
            </a:lvl2pPr>
            <a:lvl3pPr marL="914400" indent="0">
              <a:buNone/>
              <a:defRPr>
                <a:solidFill>
                  <a:schemeClr val="bg1"/>
                </a:solidFill>
                <a:latin typeface="Century Schoolbook" panose="02040604050505020304" pitchFamily="18" charset="0"/>
              </a:defRPr>
            </a:lvl3pPr>
            <a:lvl4pPr marL="1371600" indent="0">
              <a:buNone/>
              <a:defRPr>
                <a:solidFill>
                  <a:schemeClr val="bg1"/>
                </a:solidFill>
                <a:latin typeface="Century Schoolbook" panose="02040604050505020304" pitchFamily="18" charset="0"/>
              </a:defRPr>
            </a:lvl4pPr>
            <a:lvl5pPr marL="1828800" indent="0">
              <a:buNone/>
              <a:defRPr>
                <a:solidFill>
                  <a:schemeClr val="bg1"/>
                </a:solidFill>
                <a:latin typeface="Century Schoolbook" panose="02040604050505020304" pitchFamily="18" charset="0"/>
              </a:defRPr>
            </a:lvl5pPr>
          </a:lstStyle>
          <a:p>
            <a:pPr lvl="0"/>
            <a:r>
              <a:rPr lang="en-US" dirty="0"/>
              <a:t>Click to edit body v</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8">
            <a:extLst>
              <a:ext uri="{FF2B5EF4-FFF2-40B4-BE49-F238E27FC236}">
                <a16:creationId xmlns:a16="http://schemas.microsoft.com/office/drawing/2014/main" id="{38183297-C2D3-0199-3B6B-3316D8BFAFEF}"/>
              </a:ext>
            </a:extLst>
          </p:cNvPr>
          <p:cNvSpPr>
            <a:spLocks noGrp="1"/>
          </p:cNvSpPr>
          <p:nvPr>
            <p:ph type="body" sz="quarter" idx="11" hasCustomPrompt="1"/>
          </p:nvPr>
        </p:nvSpPr>
        <p:spPr>
          <a:xfrm>
            <a:off x="609600" y="533400"/>
            <a:ext cx="10972800" cy="1066800"/>
          </a:xfrm>
        </p:spPr>
        <p:txBody>
          <a:bodyPr>
            <a:normAutofit/>
          </a:bodyPr>
          <a:lstStyle>
            <a:lvl1pPr marL="0" indent="0">
              <a:buNone/>
              <a:defRPr sz="4800">
                <a:solidFill>
                  <a:schemeClr val="bg1"/>
                </a:solidFill>
                <a:latin typeface="Franklin Gothic Demi" panose="020B0703020102020204" pitchFamily="34" charset="0"/>
              </a:defRPr>
            </a:lvl1pPr>
          </a:lstStyle>
          <a:p>
            <a:pPr lvl="0"/>
            <a:r>
              <a:rPr lang="en-US" dirty="0"/>
              <a:t>Click to edit title</a:t>
            </a:r>
          </a:p>
        </p:txBody>
      </p:sp>
    </p:spTree>
    <p:extLst>
      <p:ext uri="{BB962C8B-B14F-4D97-AF65-F5344CB8AC3E}">
        <p14:creationId xmlns:p14="http://schemas.microsoft.com/office/powerpoint/2010/main" val="27064086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
  <p:cSld name="Title and Content">
    <p:bg>
      <p:bgPr>
        <a:solidFill>
          <a:schemeClr val="tx2">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lvl1pPr>
              <a:defRPr sz="5400">
                <a:solidFill>
                  <a:schemeClr val="bg1"/>
                </a:solidFill>
                <a:latin typeface="Franklin Gothic Demi" panose="020B0703020102020204" pitchFamily="34" charset="0"/>
              </a:defRPr>
            </a:lvl1pPr>
          </a:lstStyle>
          <a:p>
            <a:r>
              <a:rPr lang="en-US" dirty="0"/>
              <a:t>Click to edit Master title style</a:t>
            </a:r>
          </a:p>
        </p:txBody>
      </p:sp>
      <p:sp>
        <p:nvSpPr>
          <p:cNvPr id="3" name="Content Placeholder 2"/>
          <p:cNvSpPr>
            <a:spLocks noGrp="1"/>
          </p:cNvSpPr>
          <p:nvPr>
            <p:ph idx="1"/>
          </p:nvPr>
        </p:nvSpPr>
        <p:spPr>
          <a:xfrm>
            <a:off x="1261871" y="1828800"/>
            <a:ext cx="9692639" cy="4351337"/>
          </a:xfrm>
          <a:prstGeom prst="rect">
            <a:avLst/>
          </a:prstGeom>
        </p:spPr>
        <p:txBody>
          <a:bodyPr>
            <a:noAutofit/>
          </a:bodyPr>
          <a:lstStyle>
            <a:lvl1pPr>
              <a:defRPr sz="3200">
                <a:solidFill>
                  <a:schemeClr val="bg1"/>
                </a:solidFill>
                <a:latin typeface="Century Schoolbook" panose="02040604050505020304" pitchFamily="18" charset="0"/>
              </a:defRPr>
            </a:lvl1pPr>
            <a:lvl2pPr>
              <a:defRPr sz="2800">
                <a:solidFill>
                  <a:schemeClr val="bg1"/>
                </a:solidFill>
                <a:latin typeface="Century Schoolbook" panose="02040604050505020304" pitchFamily="18" charset="0"/>
              </a:defRPr>
            </a:lvl2pPr>
            <a:lvl3pPr>
              <a:defRPr sz="2400">
                <a:solidFill>
                  <a:schemeClr val="bg1"/>
                </a:solidFill>
                <a:latin typeface="Century Schoolbook" panose="02040604050505020304" pitchFamily="18" charset="0"/>
              </a:defRPr>
            </a:lvl3pPr>
            <a:lvl4pPr>
              <a:defRPr sz="2400">
                <a:solidFill>
                  <a:schemeClr val="bg1"/>
                </a:solidFill>
                <a:latin typeface="Century Schoolbook" panose="02040604050505020304" pitchFamily="18" charset="0"/>
              </a:defRPr>
            </a:lvl4pPr>
            <a:lvl5pPr>
              <a:defRPr sz="2400">
                <a:solidFill>
                  <a:schemeClr val="bg1"/>
                </a:solidFill>
                <a:latin typeface="Century Schoolbook" panose="020406040505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56960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5"/>
            <a:ext cx="109728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B496F5-A021-4446-9C24-57D08D7801D7}" type="datetimeFigureOut">
              <a:rPr lang="en-US" smtClean="0"/>
              <a:t>8/4/2026</a:t>
            </a:fld>
            <a:endParaRPr lang="en-US"/>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712A37-B3B3-44BC-A348-71BA0F9AEC58}" type="slidenum">
              <a:rPr lang="en-US" smtClean="0"/>
              <a:t>‹#›</a:t>
            </a:fld>
            <a:endParaRPr lang="en-US"/>
          </a:p>
        </p:txBody>
      </p:sp>
    </p:spTree>
    <p:extLst>
      <p:ext uri="{BB962C8B-B14F-4D97-AF65-F5344CB8AC3E}">
        <p14:creationId xmlns:p14="http://schemas.microsoft.com/office/powerpoint/2010/main" val="2312408729"/>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5" r:id="rId4"/>
    <p:sldLayoutId id="2147483654" r:id="rId5"/>
    <p:sldLayoutId id="2147483656" r:id="rId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hemeOverride" Target="../theme/themeOverrid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6.png"/><Relationship Id="rId4" Type="http://schemas.openxmlformats.org/officeDocument/2006/relationships/image" Target="../media/image25.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4D2A42-0F1F-1258-B322-FF33D87ED54D}"/>
              </a:ext>
            </a:extLst>
          </p:cNvPr>
          <p:cNvSpPr txBox="1"/>
          <p:nvPr/>
        </p:nvSpPr>
        <p:spPr>
          <a:xfrm>
            <a:off x="2152650" y="685800"/>
            <a:ext cx="7886700" cy="3693319"/>
          </a:xfrm>
          <a:prstGeom prst="rect">
            <a:avLst/>
          </a:prstGeom>
          <a:noFill/>
        </p:spPr>
        <p:txBody>
          <a:bodyPr wrap="square" rtlCol="0">
            <a:spAutoFit/>
          </a:bodyPr>
          <a:lstStyle/>
          <a:p>
            <a:r>
              <a:rPr lang="en-US" sz="6000" i="1" dirty="0">
                <a:solidFill>
                  <a:schemeClr val="bg1"/>
                </a:solidFill>
                <a:latin typeface="Franklin Gothic Demi" panose="020B0703020102020204" pitchFamily="34" charset="0"/>
              </a:rPr>
              <a:t>Can Claude Create Better Excel Templates for Instruction? </a:t>
            </a:r>
          </a:p>
          <a:p>
            <a:pPr algn="r"/>
            <a:endParaRPr lang="en-US" sz="5400" dirty="0">
              <a:solidFill>
                <a:schemeClr val="bg1"/>
              </a:solidFill>
              <a:latin typeface="Constantia" panose="02030602050306030303" pitchFamily="18" charset="0"/>
            </a:endParaRPr>
          </a:p>
        </p:txBody>
      </p:sp>
      <p:sp>
        <p:nvSpPr>
          <p:cNvPr id="3" name="Subtitle 2">
            <a:extLst>
              <a:ext uri="{FF2B5EF4-FFF2-40B4-BE49-F238E27FC236}">
                <a16:creationId xmlns:a16="http://schemas.microsoft.com/office/drawing/2014/main" id="{872990F3-BC2A-A855-3C82-0C6F5370A153}"/>
              </a:ext>
            </a:extLst>
          </p:cNvPr>
          <p:cNvSpPr txBox="1">
            <a:spLocks/>
          </p:cNvSpPr>
          <p:nvPr/>
        </p:nvSpPr>
        <p:spPr>
          <a:xfrm>
            <a:off x="1386840" y="3962400"/>
            <a:ext cx="9418320" cy="2513814"/>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en-US" dirty="0">
                <a:solidFill>
                  <a:schemeClr val="bg1"/>
                </a:solidFill>
                <a:latin typeface="Franklin Gothic Demi" panose="020B0703020102020204" pitchFamily="34" charset="0"/>
              </a:rPr>
              <a:t>Presented by David Stephan</a:t>
            </a:r>
          </a:p>
          <a:p>
            <a:pPr marL="0" indent="0" algn="r">
              <a:buNone/>
            </a:pPr>
            <a:r>
              <a:rPr lang="en-US" sz="2800" dirty="0">
                <a:solidFill>
                  <a:schemeClr val="bg1"/>
                </a:solidFill>
                <a:latin typeface="Franklin Gothic Demi" panose="020B0703020102020204" pitchFamily="34" charset="0"/>
              </a:rPr>
              <a:t>David@TwoBridgesIT.com</a:t>
            </a:r>
          </a:p>
          <a:p>
            <a:pPr marL="0" indent="0" algn="r">
              <a:buNone/>
            </a:pPr>
            <a:endParaRPr lang="en-US" sz="2000" i="1" dirty="0">
              <a:solidFill>
                <a:schemeClr val="bg1"/>
              </a:solidFill>
              <a:latin typeface="Franklin Gothic Demi" panose="020B0703020102020204" pitchFamily="34" charset="0"/>
            </a:endParaRPr>
          </a:p>
          <a:p>
            <a:pPr marL="0" indent="0" algn="r">
              <a:buNone/>
            </a:pPr>
            <a:r>
              <a:rPr lang="en-US" sz="2000" i="1" dirty="0">
                <a:solidFill>
                  <a:schemeClr val="bg1"/>
                </a:solidFill>
                <a:latin typeface="Franklin Gothic Demi" panose="020B0703020102020204" pitchFamily="34" charset="0"/>
              </a:rPr>
              <a:t>Tuesday, August 4, 2026, 2 PM Eastern</a:t>
            </a:r>
          </a:p>
          <a:p>
            <a:pPr marL="0" indent="0" algn="r">
              <a:buNone/>
            </a:pPr>
            <a:r>
              <a:rPr lang="en-US" sz="2000" dirty="0">
                <a:solidFill>
                  <a:schemeClr val="bg1"/>
                </a:solidFill>
                <a:latin typeface="Franklin Gothic Demi" panose="020B0703020102020204" pitchFamily="34" charset="0"/>
              </a:rPr>
              <a:t>bit.ly/</a:t>
            </a:r>
            <a:r>
              <a:rPr lang="en-US" sz="2000" dirty="0" err="1">
                <a:solidFill>
                  <a:schemeClr val="bg1"/>
                </a:solidFill>
                <a:latin typeface="Franklin Gothic Demi" panose="020B0703020102020204" pitchFamily="34" charset="0"/>
              </a:rPr>
              <a:t>TBITDownloads</a:t>
            </a:r>
            <a:endParaRPr lang="en-US" sz="2000" dirty="0">
              <a:solidFill>
                <a:schemeClr val="bg1"/>
              </a:solidFill>
              <a:latin typeface="Franklin Gothic Demi" panose="020B0703020102020204" pitchFamily="34" charset="0"/>
            </a:endParaRPr>
          </a:p>
          <a:p>
            <a:pPr marL="0" indent="0" algn="r">
              <a:buNone/>
            </a:pPr>
            <a:endParaRPr lang="en-US" sz="2000" i="1" dirty="0">
              <a:solidFill>
                <a:schemeClr val="bg1"/>
              </a:solidFill>
              <a:latin typeface="Franklin Gothic Demi" panose="020B0703020102020204" pitchFamily="34" charset="0"/>
            </a:endParaRPr>
          </a:p>
          <a:p>
            <a:pPr algn="r"/>
            <a:endParaRPr lang="en-US" sz="2000" i="1" dirty="0">
              <a:solidFill>
                <a:schemeClr val="bg1"/>
              </a:solidFill>
              <a:latin typeface="Franklin Gothic Demi" panose="020B0703020102020204" pitchFamily="34" charset="0"/>
            </a:endParaRPr>
          </a:p>
        </p:txBody>
      </p:sp>
    </p:spTree>
    <p:extLst>
      <p:ext uri="{BB962C8B-B14F-4D97-AF65-F5344CB8AC3E}">
        <p14:creationId xmlns:p14="http://schemas.microsoft.com/office/powerpoint/2010/main" val="18973085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F59E3-8F42-9BF9-9D33-40622B250CB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168D7A3-8981-D810-A12D-D7786330AF52}"/>
              </a:ext>
            </a:extLst>
          </p:cNvPr>
          <p:cNvSpPr>
            <a:spLocks noGrp="1"/>
          </p:cNvSpPr>
          <p:nvPr>
            <p:ph type="body" sz="quarter" idx="11"/>
          </p:nvPr>
        </p:nvSpPr>
        <p:spPr>
          <a:xfrm>
            <a:off x="609600" y="533400"/>
            <a:ext cx="11277600" cy="1066800"/>
          </a:xfrm>
        </p:spPr>
        <p:txBody>
          <a:bodyPr>
            <a:normAutofit/>
          </a:bodyPr>
          <a:lstStyle/>
          <a:p>
            <a:r>
              <a:rPr lang="en-US" dirty="0"/>
              <a:t>Compare to “Large Language Model”</a:t>
            </a:r>
            <a:endParaRPr lang="en-US" i="1" dirty="0"/>
          </a:p>
        </p:txBody>
      </p:sp>
      <p:pic>
        <p:nvPicPr>
          <p:cNvPr id="8" name="Picture 7">
            <a:extLst>
              <a:ext uri="{FF2B5EF4-FFF2-40B4-BE49-F238E27FC236}">
                <a16:creationId xmlns:a16="http://schemas.microsoft.com/office/drawing/2014/main" id="{341ADC01-6112-9CBA-E678-B8EC6BDAFE1D}"/>
              </a:ext>
            </a:extLst>
          </p:cNvPr>
          <p:cNvPicPr>
            <a:picLocks noChangeAspect="1"/>
          </p:cNvPicPr>
          <p:nvPr/>
        </p:nvPicPr>
        <p:blipFill>
          <a:blip r:embed="rId2">
            <a:extLst>
              <a:ext uri="{28A0092B-C50C-407E-A947-70E740481C1C}">
                <a14:useLocalDpi xmlns:a14="http://schemas.microsoft.com/office/drawing/2010/main" val="0"/>
              </a:ext>
            </a:extLst>
          </a:blip>
          <a:srcRect t="-1" b="37008"/>
          <a:stretch>
            <a:fillRect/>
          </a:stretch>
        </p:blipFill>
        <p:spPr>
          <a:xfrm>
            <a:off x="2577919" y="2286001"/>
            <a:ext cx="7036162" cy="2590800"/>
          </a:xfrm>
          <a:prstGeom prst="rect">
            <a:avLst/>
          </a:prstGeom>
        </p:spPr>
      </p:pic>
    </p:spTree>
    <p:extLst>
      <p:ext uri="{BB962C8B-B14F-4D97-AF65-F5344CB8AC3E}">
        <p14:creationId xmlns:p14="http://schemas.microsoft.com/office/powerpoint/2010/main" val="25658703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47645-44D7-8820-83D6-EA24F54ED7D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07C7F9B-8767-CFD2-8778-919EBF6E1563}"/>
              </a:ext>
            </a:extLst>
          </p:cNvPr>
          <p:cNvSpPr>
            <a:spLocks noGrp="1"/>
          </p:cNvSpPr>
          <p:nvPr>
            <p:ph type="body" sz="quarter" idx="10"/>
          </p:nvPr>
        </p:nvSpPr>
        <p:spPr>
          <a:xfrm>
            <a:off x="1714500" y="2286000"/>
            <a:ext cx="8763000" cy="3200400"/>
          </a:xfrm>
        </p:spPr>
        <p:txBody>
          <a:bodyPr>
            <a:normAutofit fontScale="92500" lnSpcReduction="20000"/>
          </a:bodyPr>
          <a:lstStyle/>
          <a:p>
            <a:pPr>
              <a:lnSpc>
                <a:spcPct val="140000"/>
              </a:lnSpc>
              <a:spcBef>
                <a:spcPts val="3000"/>
              </a:spcBef>
            </a:pPr>
            <a:r>
              <a:rPr lang="en-US" dirty="0"/>
              <a:t>Instead of "answer one question, done," 		     an agent can use tools…look at the results, decide what to do next, and keep looping until the task is finished—with little or no hand-holding in between steps.”</a:t>
            </a:r>
            <a:endParaRPr lang="en-US" sz="3600" dirty="0"/>
          </a:p>
          <a:p>
            <a:endParaRPr lang="en-US" dirty="0"/>
          </a:p>
        </p:txBody>
      </p:sp>
      <p:sp>
        <p:nvSpPr>
          <p:cNvPr id="3" name="Text Placeholder 2">
            <a:extLst>
              <a:ext uri="{FF2B5EF4-FFF2-40B4-BE49-F238E27FC236}">
                <a16:creationId xmlns:a16="http://schemas.microsoft.com/office/drawing/2014/main" id="{53987FAF-BDB4-7885-FA64-252ED4DF9408}"/>
              </a:ext>
            </a:extLst>
          </p:cNvPr>
          <p:cNvSpPr>
            <a:spLocks noGrp="1"/>
          </p:cNvSpPr>
          <p:nvPr>
            <p:ph type="body" sz="quarter" idx="11"/>
          </p:nvPr>
        </p:nvSpPr>
        <p:spPr/>
        <p:txBody>
          <a:bodyPr/>
          <a:lstStyle/>
          <a:p>
            <a:r>
              <a:rPr lang="en-US" i="1" dirty="0"/>
              <a:t>Agent</a:t>
            </a:r>
            <a:r>
              <a:rPr lang="en-US" dirty="0"/>
              <a:t>, </a:t>
            </a:r>
            <a:r>
              <a:rPr lang="en-US" i="1" dirty="0"/>
              <a:t>Defined by Claude</a:t>
            </a:r>
          </a:p>
        </p:txBody>
      </p:sp>
    </p:spTree>
    <p:extLst>
      <p:ext uri="{BB962C8B-B14F-4D97-AF65-F5344CB8AC3E}">
        <p14:creationId xmlns:p14="http://schemas.microsoft.com/office/powerpoint/2010/main" val="1436219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B7680-76DF-EAB5-00C7-731CCD9F8E6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B7282E2-CDFC-A2A4-5111-138880826AD3}"/>
              </a:ext>
            </a:extLst>
          </p:cNvPr>
          <p:cNvSpPr>
            <a:spLocks noGrp="1"/>
          </p:cNvSpPr>
          <p:nvPr>
            <p:ph type="body" sz="quarter" idx="10"/>
          </p:nvPr>
        </p:nvSpPr>
        <p:spPr>
          <a:xfrm>
            <a:off x="2095500" y="1676400"/>
            <a:ext cx="8001000" cy="4495800"/>
          </a:xfrm>
        </p:spPr>
        <p:txBody>
          <a:bodyPr>
            <a:normAutofit/>
          </a:bodyPr>
          <a:lstStyle/>
          <a:p>
            <a:endParaRPr lang="en-US" sz="4000" dirty="0"/>
          </a:p>
          <a:p>
            <a:endParaRPr lang="en-US" sz="3600" dirty="0"/>
          </a:p>
          <a:p>
            <a:endParaRPr lang="en-US" sz="3600" dirty="0"/>
          </a:p>
        </p:txBody>
      </p:sp>
      <p:sp>
        <p:nvSpPr>
          <p:cNvPr id="3" name="Text Placeholder 2">
            <a:extLst>
              <a:ext uri="{FF2B5EF4-FFF2-40B4-BE49-F238E27FC236}">
                <a16:creationId xmlns:a16="http://schemas.microsoft.com/office/drawing/2014/main" id="{4B8404AB-F1C3-F04F-BCF7-48074E28236E}"/>
              </a:ext>
            </a:extLst>
          </p:cNvPr>
          <p:cNvSpPr>
            <a:spLocks noGrp="1"/>
          </p:cNvSpPr>
          <p:nvPr>
            <p:ph type="body" sz="quarter" idx="11"/>
          </p:nvPr>
        </p:nvSpPr>
        <p:spPr>
          <a:xfrm>
            <a:off x="1143000" y="1455516"/>
            <a:ext cx="10134600" cy="1524000"/>
          </a:xfrm>
        </p:spPr>
        <p:txBody>
          <a:bodyPr/>
          <a:lstStyle/>
          <a:p>
            <a:r>
              <a:rPr lang="en-US" dirty="0"/>
              <a:t>“Claude reigns over the usual Gen AI suspects for the moment.”</a:t>
            </a:r>
          </a:p>
        </p:txBody>
      </p:sp>
      <p:sp>
        <p:nvSpPr>
          <p:cNvPr id="4" name="Text Placeholder 1">
            <a:extLst>
              <a:ext uri="{FF2B5EF4-FFF2-40B4-BE49-F238E27FC236}">
                <a16:creationId xmlns:a16="http://schemas.microsoft.com/office/drawing/2014/main" id="{F3CD096C-9709-44C2-57FB-70CED99E148A}"/>
              </a:ext>
            </a:extLst>
          </p:cNvPr>
          <p:cNvSpPr txBox="1">
            <a:spLocks/>
          </p:cNvSpPr>
          <p:nvPr/>
        </p:nvSpPr>
        <p:spPr>
          <a:xfrm>
            <a:off x="1219200" y="3924300"/>
            <a:ext cx="9829800" cy="1790700"/>
          </a:xfrm>
          <a:prstGeom prst="rect">
            <a:avLst/>
          </a:prstGeom>
        </p:spPr>
        <p:txBody>
          <a:bodyPr vert="horz" lIns="91440" tIns="45720" rIns="91440" bIns="45720" rtlCol="0">
            <a:normAutofit/>
          </a:bodyPr>
          <a:lstStyle>
            <a:lvl1pPr marL="365760" indent="-365760" algn="l" defTabSz="914400" rtl="0" eaLnBrk="1" latinLnBrk="0" hangingPunct="1">
              <a:spcBef>
                <a:spcPts val="600"/>
              </a:spcBef>
              <a:buFont typeface="Arial" pitchFamily="34" charset="0"/>
              <a:buNone/>
              <a:defRPr sz="3200" kern="1200">
                <a:solidFill>
                  <a:schemeClr val="bg1"/>
                </a:solidFill>
                <a:latin typeface="Century Schoolbook" panose="02040604050505020304" pitchFamily="18" charset="0"/>
                <a:ea typeface="+mn-ea"/>
                <a:cs typeface="+mn-cs"/>
              </a:defRPr>
            </a:lvl1pPr>
            <a:lvl2pPr marL="457200" indent="0" algn="l" defTabSz="914400" rtl="0" eaLnBrk="1" latinLnBrk="0" hangingPunct="1">
              <a:spcBef>
                <a:spcPct val="20000"/>
              </a:spcBef>
              <a:buFont typeface="Arial" pitchFamily="34" charset="0"/>
              <a:buNone/>
              <a:defRPr sz="2800" kern="1200">
                <a:solidFill>
                  <a:schemeClr val="bg1"/>
                </a:solidFill>
                <a:latin typeface="Century Schoolbook" panose="02040604050505020304" pitchFamily="18" charset="0"/>
                <a:ea typeface="+mn-ea"/>
                <a:cs typeface="+mn-cs"/>
              </a:defRPr>
            </a:lvl2pPr>
            <a:lvl3pPr marL="914400" indent="0" algn="l" defTabSz="914400" rtl="0" eaLnBrk="1" latinLnBrk="0" hangingPunct="1">
              <a:spcBef>
                <a:spcPct val="20000"/>
              </a:spcBef>
              <a:buFont typeface="Arial" pitchFamily="34" charset="0"/>
              <a:buNone/>
              <a:defRPr sz="2400" kern="1200">
                <a:solidFill>
                  <a:schemeClr val="bg1"/>
                </a:solidFill>
                <a:latin typeface="Century Schoolbook" panose="02040604050505020304" pitchFamily="18"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bg1"/>
                </a:solidFill>
                <a:latin typeface="Century Schoolbook" panose="02040604050505020304" pitchFamily="18"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bg1"/>
                </a:solidFill>
                <a:latin typeface="Century Schoolbook" panose="02040604050505020304"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3000"/>
              </a:spcBef>
            </a:pPr>
            <a:r>
              <a:rPr lang="en-US" sz="3600" dirty="0"/>
              <a:t>Contains wordplays including Claude Rains.</a:t>
            </a:r>
          </a:p>
          <a:p>
            <a:pPr algn="r">
              <a:spcBef>
                <a:spcPts val="3000"/>
              </a:spcBef>
            </a:pPr>
            <a:r>
              <a:rPr lang="en-US" sz="3600" i="1" dirty="0"/>
              <a:t>Claude Who?</a:t>
            </a:r>
            <a:endParaRPr lang="en-US" sz="3600" dirty="0"/>
          </a:p>
        </p:txBody>
      </p:sp>
    </p:spTree>
    <p:extLst>
      <p:ext uri="{BB962C8B-B14F-4D97-AF65-F5344CB8AC3E}">
        <p14:creationId xmlns:p14="http://schemas.microsoft.com/office/powerpoint/2010/main" val="3572081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C71F0F10-925E-A8D9-ED0B-FFD5E97C00D7}"/>
            </a:ext>
          </a:extLst>
        </p:cNvPr>
        <p:cNvGrpSpPr/>
        <p:nvPr/>
      </p:nvGrpSpPr>
      <p:grpSpPr>
        <a:xfrm>
          <a:off x="0" y="0"/>
          <a:ext cx="0" cy="0"/>
          <a:chOff x="0" y="0"/>
          <a:chExt cx="0" cy="0"/>
        </a:xfrm>
      </p:grpSpPr>
      <p:sp>
        <p:nvSpPr>
          <p:cNvPr id="6" name="Text Placeholder 1">
            <a:extLst>
              <a:ext uri="{FF2B5EF4-FFF2-40B4-BE49-F238E27FC236}">
                <a16:creationId xmlns:a16="http://schemas.microsoft.com/office/drawing/2014/main" id="{05E6F964-BF14-49DA-4610-647584D4BAC4}"/>
              </a:ext>
            </a:extLst>
          </p:cNvPr>
          <p:cNvSpPr txBox="1">
            <a:spLocks/>
          </p:cNvSpPr>
          <p:nvPr/>
        </p:nvSpPr>
        <p:spPr>
          <a:xfrm>
            <a:off x="838200" y="2209800"/>
            <a:ext cx="10515600" cy="2944792"/>
          </a:xfrm>
          <a:prstGeom prst="rect">
            <a:avLst/>
          </a:prstGeom>
        </p:spPr>
        <p:txBody>
          <a:bodyPr vert="horz" lIns="91440" tIns="45720" rIns="91440" bIns="45720" rtlCol="0">
            <a:normAutofit/>
          </a:bodyPr>
          <a:lstStyle>
            <a:lvl1pPr marL="365760" indent="-365760" algn="l" defTabSz="914400" rtl="0" eaLnBrk="1" latinLnBrk="0" hangingPunct="1">
              <a:spcBef>
                <a:spcPts val="600"/>
              </a:spcBef>
              <a:buFont typeface="Arial" pitchFamily="34" charset="0"/>
              <a:buNone/>
              <a:defRPr sz="3200" kern="1200">
                <a:solidFill>
                  <a:schemeClr val="bg1"/>
                </a:solidFill>
                <a:latin typeface="Century Schoolbook" panose="02040604050505020304" pitchFamily="18" charset="0"/>
                <a:ea typeface="+mn-ea"/>
                <a:cs typeface="+mn-cs"/>
              </a:defRPr>
            </a:lvl1pPr>
            <a:lvl2pPr marL="457200" indent="0" algn="l" defTabSz="914400" rtl="0" eaLnBrk="1" latinLnBrk="0" hangingPunct="1">
              <a:spcBef>
                <a:spcPct val="20000"/>
              </a:spcBef>
              <a:buFont typeface="Arial" pitchFamily="34" charset="0"/>
              <a:buNone/>
              <a:defRPr sz="2800" kern="1200">
                <a:solidFill>
                  <a:schemeClr val="bg1"/>
                </a:solidFill>
                <a:latin typeface="Century Schoolbook" panose="02040604050505020304" pitchFamily="18" charset="0"/>
                <a:ea typeface="+mn-ea"/>
                <a:cs typeface="+mn-cs"/>
              </a:defRPr>
            </a:lvl2pPr>
            <a:lvl3pPr marL="914400" indent="0" algn="l" defTabSz="914400" rtl="0" eaLnBrk="1" latinLnBrk="0" hangingPunct="1">
              <a:spcBef>
                <a:spcPct val="20000"/>
              </a:spcBef>
              <a:buFont typeface="Arial" pitchFamily="34" charset="0"/>
              <a:buNone/>
              <a:defRPr sz="2400" kern="1200">
                <a:solidFill>
                  <a:schemeClr val="bg1"/>
                </a:solidFill>
                <a:latin typeface="Century Schoolbook" panose="02040604050505020304" pitchFamily="18"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bg1"/>
                </a:solidFill>
                <a:latin typeface="Century Schoolbook" panose="02040604050505020304" pitchFamily="18"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bg1"/>
                </a:solidFill>
                <a:latin typeface="Century Schoolbook" panose="02040604050505020304"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3000"/>
              </a:spcBef>
            </a:pPr>
            <a:endParaRPr lang="en-US" sz="3600" dirty="0"/>
          </a:p>
          <a:p>
            <a:endParaRPr lang="en-US" dirty="0"/>
          </a:p>
        </p:txBody>
      </p:sp>
      <p:graphicFrame>
        <p:nvGraphicFramePr>
          <p:cNvPr id="9" name="Table 8">
            <a:extLst>
              <a:ext uri="{FF2B5EF4-FFF2-40B4-BE49-F238E27FC236}">
                <a16:creationId xmlns:a16="http://schemas.microsoft.com/office/drawing/2014/main" id="{D3E6DF9B-5403-F243-8348-082968008362}"/>
              </a:ext>
            </a:extLst>
          </p:cNvPr>
          <p:cNvGraphicFramePr>
            <a:graphicFrameLocks noGrp="1"/>
          </p:cNvGraphicFramePr>
          <p:nvPr>
            <p:extLst>
              <p:ext uri="{D42A27DB-BD31-4B8C-83A1-F6EECF244321}">
                <p14:modId xmlns:p14="http://schemas.microsoft.com/office/powerpoint/2010/main" val="3136523557"/>
              </p:ext>
            </p:extLst>
          </p:nvPr>
        </p:nvGraphicFramePr>
        <p:xfrm>
          <a:off x="1676400" y="1600200"/>
          <a:ext cx="8839200" cy="4800600"/>
        </p:xfrm>
        <a:graphic>
          <a:graphicData uri="http://schemas.openxmlformats.org/drawingml/2006/table">
            <a:tbl>
              <a:tblPr firstRow="1" bandRow="1">
                <a:tableStyleId>{073A0DAA-6AF3-43AB-8588-CEC1D06C72B9}</a:tableStyleId>
              </a:tblPr>
              <a:tblGrid>
                <a:gridCol w="4419600">
                  <a:extLst>
                    <a:ext uri="{9D8B030D-6E8A-4147-A177-3AD203B41FA5}">
                      <a16:colId xmlns:a16="http://schemas.microsoft.com/office/drawing/2014/main" val="3565921580"/>
                    </a:ext>
                  </a:extLst>
                </a:gridCol>
                <a:gridCol w="4419600">
                  <a:extLst>
                    <a:ext uri="{9D8B030D-6E8A-4147-A177-3AD203B41FA5}">
                      <a16:colId xmlns:a16="http://schemas.microsoft.com/office/drawing/2014/main" val="1776455078"/>
                    </a:ext>
                  </a:extLst>
                </a:gridCol>
              </a:tblGrid>
              <a:tr h="685800">
                <a:tc>
                  <a:txBody>
                    <a:bodyPr/>
                    <a:lstStyle/>
                    <a:p>
                      <a:pPr algn="l"/>
                      <a:r>
                        <a:rPr lang="en-US" sz="3200" dirty="0"/>
                        <a:t>Claude Rains</a:t>
                      </a:r>
                    </a:p>
                  </a:txBody>
                  <a:tcPr>
                    <a:solidFill>
                      <a:schemeClr val="bg1">
                        <a:lumMod val="50000"/>
                      </a:schemeClr>
                    </a:solidFill>
                  </a:tcPr>
                </a:tc>
                <a:tc>
                  <a:txBody>
                    <a:bodyPr/>
                    <a:lstStyle/>
                    <a:p>
                      <a:pPr algn="l"/>
                      <a:r>
                        <a:rPr lang="en-US" sz="3200" dirty="0"/>
                        <a:t>Claude.ai</a:t>
                      </a:r>
                    </a:p>
                  </a:txBody>
                  <a:tcPr>
                    <a:solidFill>
                      <a:schemeClr val="bg1">
                        <a:lumMod val="50000"/>
                      </a:schemeClr>
                    </a:solidFill>
                  </a:tcPr>
                </a:tc>
                <a:extLst>
                  <a:ext uri="{0D108BD9-81ED-4DB2-BD59-A6C34878D82A}">
                    <a16:rowId xmlns:a16="http://schemas.microsoft.com/office/drawing/2014/main" val="510532276"/>
                  </a:ext>
                </a:extLst>
              </a:tr>
              <a:tr h="822960">
                <a:tc>
                  <a:txBody>
                    <a:bodyPr/>
                    <a:lstStyle/>
                    <a:p>
                      <a:r>
                        <a:rPr lang="en-US" sz="2400" dirty="0"/>
                        <a:t>Versatile character actor</a:t>
                      </a:r>
                    </a:p>
                  </a:txBody>
                  <a:tcPr anchor="ctr"/>
                </a:tc>
                <a:tc>
                  <a:txBody>
                    <a:bodyPr/>
                    <a:lstStyle/>
                    <a:p>
                      <a:r>
                        <a:rPr lang="en-US" sz="2400" dirty="0"/>
                        <a:t>Versatile agent</a:t>
                      </a:r>
                    </a:p>
                  </a:txBody>
                  <a:tcPr anchor="ctr"/>
                </a:tc>
                <a:extLst>
                  <a:ext uri="{0D108BD9-81ED-4DB2-BD59-A6C34878D82A}">
                    <a16:rowId xmlns:a16="http://schemas.microsoft.com/office/drawing/2014/main" val="4230517112"/>
                  </a:ext>
                </a:extLst>
              </a:tr>
              <a:tr h="822960">
                <a:tc>
                  <a:txBody>
                    <a:bodyPr/>
                    <a:lstStyle/>
                    <a:p>
                      <a:r>
                        <a:rPr lang="en-US" sz="2400" dirty="0"/>
                        <a:t>Worked from a script</a:t>
                      </a:r>
                    </a:p>
                  </a:txBody>
                  <a:tcPr anchor="ctr"/>
                </a:tc>
                <a:tc>
                  <a:txBody>
                    <a:bodyPr/>
                    <a:lstStyle/>
                    <a:p>
                      <a:r>
                        <a:rPr lang="en-US" sz="2400" dirty="0"/>
                        <a:t>Works from a script</a:t>
                      </a:r>
                    </a:p>
                  </a:txBody>
                  <a:tcPr anchor="ctr"/>
                </a:tc>
                <a:extLst>
                  <a:ext uri="{0D108BD9-81ED-4DB2-BD59-A6C34878D82A}">
                    <a16:rowId xmlns:a16="http://schemas.microsoft.com/office/drawing/2014/main" val="4231543011"/>
                  </a:ext>
                </a:extLst>
              </a:tr>
              <a:tr h="822960">
                <a:tc>
                  <a:txBody>
                    <a:bodyPr/>
                    <a:lstStyle/>
                    <a:p>
                      <a:r>
                        <a:rPr lang="en-US" sz="2400" dirty="0"/>
                        <a:t>Can be invisible </a:t>
                      </a:r>
                    </a:p>
                  </a:txBody>
                  <a:tcPr anchor="ctr"/>
                </a:tc>
                <a:tc>
                  <a:txBody>
                    <a:bodyPr/>
                    <a:lstStyle/>
                    <a:p>
                      <a:r>
                        <a:rPr lang="en-US" sz="2400" dirty="0"/>
                        <a:t>Can be invisible</a:t>
                      </a:r>
                    </a:p>
                  </a:txBody>
                  <a:tcPr anchor="ctr"/>
                </a:tc>
                <a:extLst>
                  <a:ext uri="{0D108BD9-81ED-4DB2-BD59-A6C34878D82A}">
                    <a16:rowId xmlns:a16="http://schemas.microsoft.com/office/drawing/2014/main" val="988525990"/>
                  </a:ext>
                </a:extLst>
              </a:tr>
              <a:tr h="822960">
                <a:tc>
                  <a:txBody>
                    <a:bodyPr/>
                    <a:lstStyle/>
                    <a:p>
                      <a:r>
                        <a:rPr lang="en-US" sz="2400" dirty="0"/>
                        <a:t>Nominated for Best Supporting Actor Oscar four times</a:t>
                      </a:r>
                    </a:p>
                  </a:txBody>
                  <a:tcPr anchor="ctr"/>
                </a:tc>
                <a:tc>
                  <a:txBody>
                    <a:bodyPr/>
                    <a:lstStyle/>
                    <a:p>
                      <a:r>
                        <a:rPr lang="en-US" sz="2400" dirty="0"/>
                        <a:t>Can identify the movies for which Rains was nominated</a:t>
                      </a:r>
                    </a:p>
                  </a:txBody>
                  <a:tcPr anchor="ctr"/>
                </a:tc>
                <a:extLst>
                  <a:ext uri="{0D108BD9-81ED-4DB2-BD59-A6C34878D82A}">
                    <a16:rowId xmlns:a16="http://schemas.microsoft.com/office/drawing/2014/main" val="1242530974"/>
                  </a:ext>
                </a:extLst>
              </a:tr>
              <a:tr h="822960">
                <a:tc>
                  <a:txBody>
                    <a:bodyPr/>
                    <a:lstStyle/>
                    <a:p>
                      <a:r>
                        <a:rPr lang="en-US" sz="2400" dirty="0"/>
                        <a:t>Rounds up the usual suspects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Rounds up data</a:t>
                      </a:r>
                    </a:p>
                  </a:txBody>
                  <a:tcPr anchor="ctr"/>
                </a:tc>
                <a:extLst>
                  <a:ext uri="{0D108BD9-81ED-4DB2-BD59-A6C34878D82A}">
                    <a16:rowId xmlns:a16="http://schemas.microsoft.com/office/drawing/2014/main" val="3676158035"/>
                  </a:ext>
                </a:extLst>
              </a:tr>
            </a:tbl>
          </a:graphicData>
        </a:graphic>
      </p:graphicFrame>
      <p:sp>
        <p:nvSpPr>
          <p:cNvPr id="2" name="Rectangle 1" hidden="1">
            <a:extLst>
              <a:ext uri="{FF2B5EF4-FFF2-40B4-BE49-F238E27FC236}">
                <a16:creationId xmlns:a16="http://schemas.microsoft.com/office/drawing/2014/main" id="{45E112F5-DC3E-D894-B65B-BED43475071D}"/>
              </a:ext>
            </a:extLst>
          </p:cNvPr>
          <p:cNvSpPr/>
          <p:nvPr/>
        </p:nvSpPr>
        <p:spPr>
          <a:xfrm>
            <a:off x="1676400" y="2133600"/>
            <a:ext cx="8839200" cy="3870114"/>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hidden="1">
            <a:extLst>
              <a:ext uri="{FF2B5EF4-FFF2-40B4-BE49-F238E27FC236}">
                <a16:creationId xmlns:a16="http://schemas.microsoft.com/office/drawing/2014/main" id="{A582616D-A463-6C32-6FDD-8A9D6857F403}"/>
              </a:ext>
            </a:extLst>
          </p:cNvPr>
          <p:cNvSpPr/>
          <p:nvPr/>
        </p:nvSpPr>
        <p:spPr>
          <a:xfrm>
            <a:off x="1676400" y="2666999"/>
            <a:ext cx="8839200" cy="3396663"/>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hidden="1">
            <a:extLst>
              <a:ext uri="{FF2B5EF4-FFF2-40B4-BE49-F238E27FC236}">
                <a16:creationId xmlns:a16="http://schemas.microsoft.com/office/drawing/2014/main" id="{42B3EC05-B9C4-DE9F-C47F-7593EE0D15CB}"/>
              </a:ext>
            </a:extLst>
          </p:cNvPr>
          <p:cNvSpPr/>
          <p:nvPr/>
        </p:nvSpPr>
        <p:spPr>
          <a:xfrm>
            <a:off x="1673352" y="3352800"/>
            <a:ext cx="8839200" cy="2787063"/>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hidden="1">
            <a:extLst>
              <a:ext uri="{FF2B5EF4-FFF2-40B4-BE49-F238E27FC236}">
                <a16:creationId xmlns:a16="http://schemas.microsoft.com/office/drawing/2014/main" id="{DD43ED79-D1FC-2A92-A930-007BD33C72D5}"/>
              </a:ext>
            </a:extLst>
          </p:cNvPr>
          <p:cNvSpPr/>
          <p:nvPr/>
        </p:nvSpPr>
        <p:spPr>
          <a:xfrm>
            <a:off x="1676400" y="4114800"/>
            <a:ext cx="8839200" cy="2025063"/>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hidden="1">
            <a:extLst>
              <a:ext uri="{FF2B5EF4-FFF2-40B4-BE49-F238E27FC236}">
                <a16:creationId xmlns:a16="http://schemas.microsoft.com/office/drawing/2014/main" id="{98E54B97-C873-CBBD-4EC0-FDB1C54AA315}"/>
              </a:ext>
            </a:extLst>
          </p:cNvPr>
          <p:cNvSpPr/>
          <p:nvPr/>
        </p:nvSpPr>
        <p:spPr>
          <a:xfrm>
            <a:off x="1676400" y="4800600"/>
            <a:ext cx="8839200" cy="1328423"/>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hidden="1">
            <a:extLst>
              <a:ext uri="{FF2B5EF4-FFF2-40B4-BE49-F238E27FC236}">
                <a16:creationId xmlns:a16="http://schemas.microsoft.com/office/drawing/2014/main" id="{F86E90E4-A00A-C39E-8EEF-B229DBA22063}"/>
              </a:ext>
            </a:extLst>
          </p:cNvPr>
          <p:cNvSpPr/>
          <p:nvPr/>
        </p:nvSpPr>
        <p:spPr>
          <a:xfrm>
            <a:off x="1673872" y="5410200"/>
            <a:ext cx="8839200" cy="718823"/>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
            <a:extLst>
              <a:ext uri="{FF2B5EF4-FFF2-40B4-BE49-F238E27FC236}">
                <a16:creationId xmlns:a16="http://schemas.microsoft.com/office/drawing/2014/main" id="{B66DEEDE-2DF4-78A5-453D-50A8BFB13277}"/>
              </a:ext>
            </a:extLst>
          </p:cNvPr>
          <p:cNvSpPr>
            <a:spLocks noGrp="1"/>
          </p:cNvSpPr>
          <p:nvPr>
            <p:ph type="body" sz="quarter" idx="11"/>
          </p:nvPr>
        </p:nvSpPr>
        <p:spPr>
          <a:xfrm>
            <a:off x="609600" y="533400"/>
            <a:ext cx="10972800" cy="1066800"/>
          </a:xfrm>
        </p:spPr>
        <p:txBody>
          <a:bodyPr/>
          <a:lstStyle/>
          <a:p>
            <a:r>
              <a:rPr lang="en-US" dirty="0"/>
              <a:t>Comparison</a:t>
            </a:r>
          </a:p>
        </p:txBody>
      </p:sp>
    </p:spTree>
    <p:extLst>
      <p:ext uri="{BB962C8B-B14F-4D97-AF65-F5344CB8AC3E}">
        <p14:creationId xmlns:p14="http://schemas.microsoft.com/office/powerpoint/2010/main" val="195297588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8" grpId="0" animBg="1"/>
      <p:bldP spid="12" grpId="0" animBg="1"/>
      <p:bldP spid="14" grpId="0" animBg="1"/>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70C33-E539-CDFD-210A-6AAD74D3A7A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D3478AB-3BB5-AD83-301F-159AEB78F3F8}"/>
              </a:ext>
            </a:extLst>
          </p:cNvPr>
          <p:cNvSpPr>
            <a:spLocks noGrp="1"/>
          </p:cNvSpPr>
          <p:nvPr>
            <p:ph type="body" sz="quarter" idx="11"/>
          </p:nvPr>
        </p:nvSpPr>
        <p:spPr/>
        <p:txBody>
          <a:bodyPr>
            <a:noAutofit/>
          </a:bodyPr>
          <a:lstStyle/>
          <a:p>
            <a:r>
              <a:rPr lang="en-US" sz="4000" dirty="0"/>
              <a:t>How is a Claude agent like a character actor?</a:t>
            </a:r>
          </a:p>
        </p:txBody>
      </p:sp>
      <p:sp>
        <p:nvSpPr>
          <p:cNvPr id="6" name="Text Placeholder 1">
            <a:extLst>
              <a:ext uri="{FF2B5EF4-FFF2-40B4-BE49-F238E27FC236}">
                <a16:creationId xmlns:a16="http://schemas.microsoft.com/office/drawing/2014/main" id="{F04684C1-250E-4E94-4270-B96DB56EB82B}"/>
              </a:ext>
            </a:extLst>
          </p:cNvPr>
          <p:cNvSpPr txBox="1">
            <a:spLocks/>
          </p:cNvSpPr>
          <p:nvPr/>
        </p:nvSpPr>
        <p:spPr>
          <a:xfrm>
            <a:off x="838200" y="2209800"/>
            <a:ext cx="10515600" cy="2944792"/>
          </a:xfrm>
          <a:prstGeom prst="rect">
            <a:avLst/>
          </a:prstGeom>
        </p:spPr>
        <p:txBody>
          <a:bodyPr vert="horz" lIns="91440" tIns="45720" rIns="91440" bIns="45720" rtlCol="0">
            <a:normAutofit/>
          </a:bodyPr>
          <a:lstStyle>
            <a:lvl1pPr marL="365760" indent="-365760" algn="l" defTabSz="914400" rtl="0" eaLnBrk="1" latinLnBrk="0" hangingPunct="1">
              <a:spcBef>
                <a:spcPts val="600"/>
              </a:spcBef>
              <a:buFont typeface="Arial" pitchFamily="34" charset="0"/>
              <a:buNone/>
              <a:defRPr sz="3200" kern="1200">
                <a:solidFill>
                  <a:schemeClr val="bg1"/>
                </a:solidFill>
                <a:latin typeface="Century Schoolbook" panose="02040604050505020304" pitchFamily="18" charset="0"/>
                <a:ea typeface="+mn-ea"/>
                <a:cs typeface="+mn-cs"/>
              </a:defRPr>
            </a:lvl1pPr>
            <a:lvl2pPr marL="457200" indent="0" algn="l" defTabSz="914400" rtl="0" eaLnBrk="1" latinLnBrk="0" hangingPunct="1">
              <a:spcBef>
                <a:spcPct val="20000"/>
              </a:spcBef>
              <a:buFont typeface="Arial" pitchFamily="34" charset="0"/>
              <a:buNone/>
              <a:defRPr sz="2800" kern="1200">
                <a:solidFill>
                  <a:schemeClr val="bg1"/>
                </a:solidFill>
                <a:latin typeface="Century Schoolbook" panose="02040604050505020304" pitchFamily="18" charset="0"/>
                <a:ea typeface="+mn-ea"/>
                <a:cs typeface="+mn-cs"/>
              </a:defRPr>
            </a:lvl2pPr>
            <a:lvl3pPr marL="914400" indent="0" algn="l" defTabSz="914400" rtl="0" eaLnBrk="1" latinLnBrk="0" hangingPunct="1">
              <a:spcBef>
                <a:spcPct val="20000"/>
              </a:spcBef>
              <a:buFont typeface="Arial" pitchFamily="34" charset="0"/>
              <a:buNone/>
              <a:defRPr sz="2400" kern="1200">
                <a:solidFill>
                  <a:schemeClr val="bg1"/>
                </a:solidFill>
                <a:latin typeface="Century Schoolbook" panose="02040604050505020304" pitchFamily="18"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bg1"/>
                </a:solidFill>
                <a:latin typeface="Century Schoolbook" panose="02040604050505020304" pitchFamily="18"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bg1"/>
                </a:solidFill>
                <a:latin typeface="Century Schoolbook" panose="02040604050505020304"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3000"/>
              </a:spcBef>
            </a:pPr>
            <a:endParaRPr lang="en-US" sz="3600" dirty="0"/>
          </a:p>
          <a:p>
            <a:endParaRPr lang="en-US" dirty="0"/>
          </a:p>
        </p:txBody>
      </p:sp>
      <p:sp>
        <p:nvSpPr>
          <p:cNvPr id="11" name="Text Placeholder 10">
            <a:extLst>
              <a:ext uri="{FF2B5EF4-FFF2-40B4-BE49-F238E27FC236}">
                <a16:creationId xmlns:a16="http://schemas.microsoft.com/office/drawing/2014/main" id="{DDDFDFE2-D4CE-4B0E-3320-F4F4BBEFF6E9}"/>
              </a:ext>
            </a:extLst>
          </p:cNvPr>
          <p:cNvSpPr>
            <a:spLocks noGrp="1"/>
          </p:cNvSpPr>
          <p:nvPr>
            <p:ph type="body" sz="quarter" idx="10"/>
          </p:nvPr>
        </p:nvSpPr>
        <p:spPr>
          <a:xfrm>
            <a:off x="533400" y="1567543"/>
            <a:ext cx="11125200" cy="4648200"/>
          </a:xfrm>
        </p:spPr>
        <p:txBody>
          <a:bodyPr/>
          <a:lstStyle/>
          <a:p>
            <a:pPr>
              <a:lnSpc>
                <a:spcPct val="120000"/>
              </a:lnSpc>
            </a:pPr>
            <a:r>
              <a:rPr lang="en-US" i="1" dirty="0"/>
              <a:t>“It's a fun analogy! Here's how a Claude agent is like a character actor:”</a:t>
            </a:r>
          </a:p>
          <a:p>
            <a:pPr marL="548640">
              <a:lnSpc>
                <a:spcPct val="120000"/>
              </a:lnSpc>
            </a:pPr>
            <a:r>
              <a:rPr lang="en-US" dirty="0"/>
              <a:t>Both inhabit a role defined by someone else.</a:t>
            </a:r>
          </a:p>
          <a:p>
            <a:pPr marL="548640">
              <a:lnSpc>
                <a:spcPct val="120000"/>
              </a:lnSpc>
            </a:pPr>
            <a:r>
              <a:rPr lang="en-US" dirty="0"/>
              <a:t>Both bring consistent traits to every scene.</a:t>
            </a:r>
          </a:p>
          <a:p>
            <a:pPr marL="548640">
              <a:lnSpc>
                <a:spcPct val="120000"/>
              </a:lnSpc>
            </a:pPr>
            <a:r>
              <a:rPr lang="en-US" dirty="0"/>
              <a:t>Both have an underlying identity beneath the costume.</a:t>
            </a:r>
          </a:p>
          <a:p>
            <a:pPr marL="548640">
              <a:lnSpc>
                <a:spcPct val="120000"/>
              </a:lnSpc>
            </a:pPr>
            <a:r>
              <a:rPr lang="en-US" dirty="0"/>
              <a:t>Both can play many different roles, but not just any role.</a:t>
            </a:r>
          </a:p>
          <a:p>
            <a:pPr marL="548640">
              <a:lnSpc>
                <a:spcPct val="120000"/>
              </a:lnSpc>
            </a:pPr>
            <a:r>
              <a:rPr lang="en-US" dirty="0"/>
              <a:t>Both improvise within the spirit of the script.</a:t>
            </a:r>
          </a:p>
        </p:txBody>
      </p:sp>
      <p:cxnSp>
        <p:nvCxnSpPr>
          <p:cNvPr id="4" name="Straight Connector 3">
            <a:extLst>
              <a:ext uri="{FF2B5EF4-FFF2-40B4-BE49-F238E27FC236}">
                <a16:creationId xmlns:a16="http://schemas.microsoft.com/office/drawing/2014/main" id="{9B0586FF-560F-7FBA-05FB-05CE25EF3A22}"/>
              </a:ext>
            </a:extLst>
          </p:cNvPr>
          <p:cNvCxnSpPr/>
          <p:nvPr/>
        </p:nvCxnSpPr>
        <p:spPr>
          <a:xfrm>
            <a:off x="609600" y="5867400"/>
            <a:ext cx="899160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0477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7E9C4C9-43DC-422C-A929-528A8D84B1EB}"/>
              </a:ext>
            </a:extLst>
          </p:cNvPr>
          <p:cNvSpPr/>
          <p:nvPr/>
        </p:nvSpPr>
        <p:spPr>
          <a:xfrm>
            <a:off x="2850444" y="1600200"/>
            <a:ext cx="6491111" cy="3651250"/>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53E1A52-A395-AD1C-3C9C-80B3FF63F34A}"/>
              </a:ext>
            </a:extLst>
          </p:cNvPr>
          <p:cNvSpPr txBox="1"/>
          <p:nvPr/>
        </p:nvSpPr>
        <p:spPr>
          <a:xfrm>
            <a:off x="2815720" y="2895600"/>
            <a:ext cx="6491111"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Constantia" panose="02030602050306030303" pitchFamily="18" charset="0"/>
              </a:rPr>
              <a:t>Excel Templates</a:t>
            </a:r>
          </a:p>
        </p:txBody>
      </p:sp>
    </p:spTree>
    <p:extLst>
      <p:ext uri="{BB962C8B-B14F-4D97-AF65-F5344CB8AC3E}">
        <p14:creationId xmlns:p14="http://schemas.microsoft.com/office/powerpoint/2010/main" val="19800103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D44E4A-9099-1BA9-F55C-527B8CC69028}"/>
              </a:ext>
            </a:extLst>
          </p:cNvPr>
          <p:cNvSpPr>
            <a:spLocks noGrp="1"/>
          </p:cNvSpPr>
          <p:nvPr>
            <p:ph type="body" sz="quarter" idx="10"/>
          </p:nvPr>
        </p:nvSpPr>
        <p:spPr>
          <a:xfrm>
            <a:off x="4038600" y="2209800"/>
            <a:ext cx="4114800" cy="2743200"/>
          </a:xfrm>
        </p:spPr>
        <p:txBody>
          <a:bodyPr>
            <a:noAutofit/>
          </a:bodyPr>
          <a:lstStyle/>
          <a:p>
            <a:pPr>
              <a:spcBef>
                <a:spcPts val="1800"/>
              </a:spcBef>
            </a:pPr>
            <a:r>
              <a:rPr lang="en-US" sz="4000" dirty="0"/>
              <a:t>Validation</a:t>
            </a:r>
          </a:p>
          <a:p>
            <a:pPr>
              <a:spcBef>
                <a:spcPts val="1800"/>
              </a:spcBef>
            </a:pPr>
            <a:r>
              <a:rPr lang="en-US" sz="4000" dirty="0"/>
              <a:t>Audit</a:t>
            </a:r>
          </a:p>
          <a:p>
            <a:pPr>
              <a:spcBef>
                <a:spcPts val="1800"/>
              </a:spcBef>
            </a:pPr>
            <a:r>
              <a:rPr lang="en-US" sz="4000" dirty="0"/>
              <a:t>Presentation</a:t>
            </a:r>
          </a:p>
        </p:txBody>
      </p:sp>
      <p:sp>
        <p:nvSpPr>
          <p:cNvPr id="3" name="Text Placeholder 2">
            <a:extLst>
              <a:ext uri="{FF2B5EF4-FFF2-40B4-BE49-F238E27FC236}">
                <a16:creationId xmlns:a16="http://schemas.microsoft.com/office/drawing/2014/main" id="{73889FC2-2D75-170A-4349-3D5120B6C8C8}"/>
              </a:ext>
            </a:extLst>
          </p:cNvPr>
          <p:cNvSpPr>
            <a:spLocks noGrp="1"/>
          </p:cNvSpPr>
          <p:nvPr>
            <p:ph type="body" sz="quarter" idx="11"/>
          </p:nvPr>
        </p:nvSpPr>
        <p:spPr/>
        <p:txBody>
          <a:bodyPr/>
          <a:lstStyle/>
          <a:p>
            <a:r>
              <a:rPr lang="en-US" dirty="0"/>
              <a:t>Templates: Business Reasons </a:t>
            </a:r>
          </a:p>
        </p:txBody>
      </p:sp>
    </p:spTree>
    <p:extLst>
      <p:ext uri="{BB962C8B-B14F-4D97-AF65-F5344CB8AC3E}">
        <p14:creationId xmlns:p14="http://schemas.microsoft.com/office/powerpoint/2010/main" val="41539380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64A52-2971-4B6B-19B4-2DC16C9DD90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02C62B1-464D-9C3E-4092-965F904BD891}"/>
              </a:ext>
            </a:extLst>
          </p:cNvPr>
          <p:cNvSpPr>
            <a:spLocks noGrp="1"/>
          </p:cNvSpPr>
          <p:nvPr>
            <p:ph type="body" sz="quarter" idx="10"/>
          </p:nvPr>
        </p:nvSpPr>
        <p:spPr>
          <a:xfrm>
            <a:off x="1714500" y="1752600"/>
            <a:ext cx="8763000" cy="3505200"/>
          </a:xfrm>
        </p:spPr>
        <p:txBody>
          <a:bodyPr>
            <a:normAutofit/>
          </a:bodyPr>
          <a:lstStyle/>
          <a:p>
            <a:pPr>
              <a:lnSpc>
                <a:spcPct val="135000"/>
              </a:lnSpc>
            </a:pPr>
            <a:r>
              <a:rPr lang="en-US" sz="4000" dirty="0"/>
              <a:t>Examples of best practices</a:t>
            </a:r>
          </a:p>
          <a:p>
            <a:pPr>
              <a:lnSpc>
                <a:spcPct val="135000"/>
              </a:lnSpc>
            </a:pPr>
            <a:r>
              <a:rPr lang="en-US" sz="4000" dirty="0"/>
              <a:t>Blueprints for model solutions</a:t>
            </a:r>
          </a:p>
          <a:p>
            <a:pPr>
              <a:lnSpc>
                <a:spcPct val="135000"/>
              </a:lnSpc>
            </a:pPr>
            <a:r>
              <a:rPr lang="en-US" sz="4000" dirty="0"/>
              <a:t>Illustrations of proper presentation</a:t>
            </a:r>
          </a:p>
          <a:p>
            <a:pPr>
              <a:lnSpc>
                <a:spcPct val="135000"/>
              </a:lnSpc>
            </a:pPr>
            <a:r>
              <a:rPr lang="en-US" sz="4000" dirty="0"/>
              <a:t>Opportunities for experimentation</a:t>
            </a:r>
          </a:p>
          <a:p>
            <a:endParaRPr lang="en-US" sz="3600" dirty="0"/>
          </a:p>
        </p:txBody>
      </p:sp>
      <p:sp>
        <p:nvSpPr>
          <p:cNvPr id="3" name="Text Placeholder 2">
            <a:extLst>
              <a:ext uri="{FF2B5EF4-FFF2-40B4-BE49-F238E27FC236}">
                <a16:creationId xmlns:a16="http://schemas.microsoft.com/office/drawing/2014/main" id="{7E96C3F8-2910-A922-6619-86E17C806A42}"/>
              </a:ext>
            </a:extLst>
          </p:cNvPr>
          <p:cNvSpPr>
            <a:spLocks noGrp="1"/>
          </p:cNvSpPr>
          <p:nvPr>
            <p:ph type="body" sz="quarter" idx="11"/>
          </p:nvPr>
        </p:nvSpPr>
        <p:spPr/>
        <p:txBody>
          <a:bodyPr/>
          <a:lstStyle/>
          <a:p>
            <a:r>
              <a:rPr lang="en-US" dirty="0"/>
              <a:t>Templates: Instructional Reasons</a:t>
            </a:r>
          </a:p>
        </p:txBody>
      </p:sp>
    </p:spTree>
    <p:extLst>
      <p:ext uri="{BB962C8B-B14F-4D97-AF65-F5344CB8AC3E}">
        <p14:creationId xmlns:p14="http://schemas.microsoft.com/office/powerpoint/2010/main" val="7098923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FC857B-DC0D-CD51-6FC0-DD3C87B06A6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7227267-8963-0BBE-F389-9C14DC8570D4}"/>
              </a:ext>
            </a:extLst>
          </p:cNvPr>
          <p:cNvSpPr>
            <a:spLocks noGrp="1"/>
          </p:cNvSpPr>
          <p:nvPr>
            <p:ph type="body" sz="quarter" idx="10"/>
          </p:nvPr>
        </p:nvSpPr>
        <p:spPr>
          <a:xfrm>
            <a:off x="1600200" y="2590800"/>
            <a:ext cx="9258300" cy="2743200"/>
          </a:xfrm>
        </p:spPr>
        <p:txBody>
          <a:bodyPr>
            <a:noAutofit/>
          </a:bodyPr>
          <a:lstStyle/>
          <a:p>
            <a:pPr>
              <a:spcBef>
                <a:spcPts val="1800"/>
              </a:spcBef>
            </a:pPr>
            <a:r>
              <a:rPr lang="en-US" sz="3600" dirty="0"/>
              <a:t>Enable learners to focus on subject matter.</a:t>
            </a:r>
          </a:p>
          <a:p>
            <a:pPr>
              <a:spcBef>
                <a:spcPts val="3000"/>
              </a:spcBef>
            </a:pPr>
            <a:r>
              <a:rPr lang="en-US" sz="3600" dirty="0"/>
              <a:t>Eliminate user interface distractions!</a:t>
            </a:r>
          </a:p>
          <a:p>
            <a:pPr algn="ctr">
              <a:spcBef>
                <a:spcPts val="1800"/>
              </a:spcBef>
            </a:pPr>
            <a:r>
              <a:rPr lang="en-US" sz="3600" dirty="0">
                <a:solidFill>
                  <a:srgbClr val="FFC000"/>
                </a:solidFill>
                <a:latin typeface="Roboto Slab Black" pitchFamily="2" charset="0"/>
                <a:ea typeface="Roboto Slab Black" pitchFamily="2" charset="0"/>
                <a:cs typeface="Cascadia Mono" panose="020B0609020000020004" pitchFamily="49" charset="0"/>
              </a:rPr>
              <a:t>=SUM(…     = SUM(…      =SUM (…</a:t>
            </a:r>
          </a:p>
        </p:txBody>
      </p:sp>
      <p:sp>
        <p:nvSpPr>
          <p:cNvPr id="3" name="Text Placeholder 2">
            <a:extLst>
              <a:ext uri="{FF2B5EF4-FFF2-40B4-BE49-F238E27FC236}">
                <a16:creationId xmlns:a16="http://schemas.microsoft.com/office/drawing/2014/main" id="{B7C1C142-15D3-ABF9-1162-18A85D58F63B}"/>
              </a:ext>
            </a:extLst>
          </p:cNvPr>
          <p:cNvSpPr>
            <a:spLocks noGrp="1"/>
          </p:cNvSpPr>
          <p:nvPr>
            <p:ph type="body" sz="quarter" idx="11"/>
          </p:nvPr>
        </p:nvSpPr>
        <p:spPr/>
        <p:txBody>
          <a:bodyPr/>
          <a:lstStyle/>
          <a:p>
            <a:r>
              <a:rPr lang="en-US" dirty="0"/>
              <a:t>For “DASI-Type” Courses, Templates</a:t>
            </a:r>
          </a:p>
        </p:txBody>
      </p:sp>
    </p:spTree>
    <p:extLst>
      <p:ext uri="{BB962C8B-B14F-4D97-AF65-F5344CB8AC3E}">
        <p14:creationId xmlns:p14="http://schemas.microsoft.com/office/powerpoint/2010/main" val="3240502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A6D57-009A-4121-870A-636E77C7A93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314965E-9CB0-F462-95F6-9530788FB428}"/>
              </a:ext>
            </a:extLst>
          </p:cNvPr>
          <p:cNvSpPr>
            <a:spLocks noGrp="1"/>
          </p:cNvSpPr>
          <p:nvPr>
            <p:ph type="body" sz="quarter" idx="10"/>
          </p:nvPr>
        </p:nvSpPr>
        <p:spPr>
          <a:xfrm>
            <a:off x="1905000" y="2209800"/>
            <a:ext cx="8382000" cy="3352800"/>
          </a:xfrm>
        </p:spPr>
        <p:txBody>
          <a:bodyPr>
            <a:noAutofit/>
          </a:bodyPr>
          <a:lstStyle/>
          <a:p>
            <a:pPr>
              <a:lnSpc>
                <a:spcPct val="120000"/>
              </a:lnSpc>
              <a:spcBef>
                <a:spcPts val="1200"/>
              </a:spcBef>
            </a:pPr>
            <a:r>
              <a:rPr lang="en-US" sz="4000" dirty="0"/>
              <a:t>Learners’ unfamiliarity with Excel</a:t>
            </a:r>
          </a:p>
          <a:p>
            <a:pPr>
              <a:lnSpc>
                <a:spcPct val="120000"/>
              </a:lnSpc>
              <a:spcBef>
                <a:spcPts val="1200"/>
              </a:spcBef>
            </a:pPr>
            <a:r>
              <a:rPr lang="en-US" sz="4000" dirty="0"/>
              <a:t>Limits of display technology</a:t>
            </a:r>
          </a:p>
          <a:p>
            <a:pPr>
              <a:lnSpc>
                <a:spcPct val="120000"/>
              </a:lnSpc>
              <a:spcBef>
                <a:spcPts val="1200"/>
              </a:spcBef>
            </a:pPr>
            <a:r>
              <a:rPr lang="en-US" sz="4000" dirty="0"/>
              <a:t>Efficiency of (re)calculations</a:t>
            </a:r>
          </a:p>
        </p:txBody>
      </p:sp>
      <p:sp>
        <p:nvSpPr>
          <p:cNvPr id="3" name="Text Placeholder 2">
            <a:extLst>
              <a:ext uri="{FF2B5EF4-FFF2-40B4-BE49-F238E27FC236}">
                <a16:creationId xmlns:a16="http://schemas.microsoft.com/office/drawing/2014/main" id="{1C2B8988-DC66-EA45-DE14-2A0B54BD8413}"/>
              </a:ext>
            </a:extLst>
          </p:cNvPr>
          <p:cNvSpPr>
            <a:spLocks noGrp="1"/>
          </p:cNvSpPr>
          <p:nvPr>
            <p:ph type="body" sz="quarter" idx="11"/>
          </p:nvPr>
        </p:nvSpPr>
        <p:spPr/>
        <p:txBody>
          <a:bodyPr/>
          <a:lstStyle/>
          <a:p>
            <a:r>
              <a:rPr lang="en-US" dirty="0"/>
              <a:t>Designer’s Special Concerns (</a:t>
            </a:r>
            <a:r>
              <a:rPr lang="en-US" sz="4000" dirty="0"/>
              <a:t>circa 2000)</a:t>
            </a:r>
            <a:endParaRPr lang="en-US" dirty="0"/>
          </a:p>
        </p:txBody>
      </p:sp>
    </p:spTree>
    <p:extLst>
      <p:ext uri="{BB962C8B-B14F-4D97-AF65-F5344CB8AC3E}">
        <p14:creationId xmlns:p14="http://schemas.microsoft.com/office/powerpoint/2010/main" val="1913131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FDC61-ED09-A7ED-07DE-D9FEED31E0C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5A8BB8B-FCE8-B409-3A04-78471A26F7E7}"/>
              </a:ext>
            </a:extLst>
          </p:cNvPr>
          <p:cNvSpPr txBox="1"/>
          <p:nvPr/>
        </p:nvSpPr>
        <p:spPr>
          <a:xfrm>
            <a:off x="1143000" y="2438400"/>
            <a:ext cx="10134600" cy="1938992"/>
          </a:xfrm>
          <a:prstGeom prst="rect">
            <a:avLst/>
          </a:prstGeom>
          <a:noFill/>
        </p:spPr>
        <p:txBody>
          <a:bodyPr wrap="square" rtlCol="0">
            <a:spAutoFit/>
          </a:bodyPr>
          <a:lstStyle/>
          <a:p>
            <a:r>
              <a:rPr lang="en-US" sz="6000" i="1" dirty="0">
                <a:solidFill>
                  <a:schemeClr val="bg1"/>
                </a:solidFill>
                <a:latin typeface="Franklin Gothic Demi" panose="020B0703020102020204" pitchFamily="34" charset="0"/>
              </a:rPr>
              <a:t>Can 15 Minutes with Claude Undo 26 Years of Paid Work?</a:t>
            </a:r>
            <a:endParaRPr lang="en-US" sz="5400" dirty="0">
              <a:solidFill>
                <a:schemeClr val="bg1"/>
              </a:solidFill>
              <a:latin typeface="Constantia" panose="02030602050306030303" pitchFamily="18" charset="0"/>
            </a:endParaRPr>
          </a:p>
        </p:txBody>
      </p:sp>
      <p:sp>
        <p:nvSpPr>
          <p:cNvPr id="4" name="Subtitle 2">
            <a:extLst>
              <a:ext uri="{FF2B5EF4-FFF2-40B4-BE49-F238E27FC236}">
                <a16:creationId xmlns:a16="http://schemas.microsoft.com/office/drawing/2014/main" id="{8F1D3718-25EF-1FBC-477F-F274FC13D8C0}"/>
              </a:ext>
            </a:extLst>
          </p:cNvPr>
          <p:cNvSpPr txBox="1">
            <a:spLocks/>
          </p:cNvSpPr>
          <p:nvPr/>
        </p:nvSpPr>
        <p:spPr>
          <a:xfrm>
            <a:off x="533400" y="609600"/>
            <a:ext cx="4343400" cy="523763"/>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i="1" dirty="0">
                <a:solidFill>
                  <a:schemeClr val="bg1"/>
                </a:solidFill>
                <a:latin typeface="Century Schoolbook" panose="02040604050505020304" pitchFamily="18" charset="0"/>
              </a:rPr>
              <a:t>Working Title was</a:t>
            </a:r>
          </a:p>
          <a:p>
            <a:pPr algn="r"/>
            <a:endParaRPr lang="en-US" sz="2000" i="1" dirty="0">
              <a:solidFill>
                <a:schemeClr val="bg1"/>
              </a:solidFill>
              <a:latin typeface="Franklin Gothic Demi" panose="020B0703020102020204" pitchFamily="34" charset="0"/>
            </a:endParaRPr>
          </a:p>
          <a:p>
            <a:pPr marL="0" indent="0" algn="r">
              <a:buNone/>
            </a:pPr>
            <a:r>
              <a:rPr lang="en-US" sz="2000" i="1" dirty="0">
                <a:solidFill>
                  <a:schemeClr val="bg1"/>
                </a:solidFill>
                <a:latin typeface="Franklin Gothic Demi" panose="020B0703020102020204" pitchFamily="34" charset="0"/>
              </a:rPr>
              <a:t> </a:t>
            </a:r>
          </a:p>
        </p:txBody>
      </p:sp>
      <p:sp>
        <p:nvSpPr>
          <p:cNvPr id="5" name="Subtitle 2">
            <a:extLst>
              <a:ext uri="{FF2B5EF4-FFF2-40B4-BE49-F238E27FC236}">
                <a16:creationId xmlns:a16="http://schemas.microsoft.com/office/drawing/2014/main" id="{41CCF518-E29A-BEC7-E2F0-494CB9C24983}"/>
              </a:ext>
            </a:extLst>
          </p:cNvPr>
          <p:cNvSpPr txBox="1">
            <a:spLocks/>
          </p:cNvSpPr>
          <p:nvPr/>
        </p:nvSpPr>
        <p:spPr>
          <a:xfrm>
            <a:off x="4747074" y="5100707"/>
            <a:ext cx="6537960" cy="6096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en-US" sz="2000" i="1" dirty="0">
                <a:solidFill>
                  <a:schemeClr val="bg1"/>
                </a:solidFill>
                <a:latin typeface="Franklin Gothic Demi" panose="020B0703020102020204" pitchFamily="34" charset="0"/>
              </a:rPr>
              <a:t>Or, save you 15% or more on your auto insurance</a:t>
            </a:r>
          </a:p>
          <a:p>
            <a:pPr algn="r"/>
            <a:endParaRPr lang="en-US" sz="2000" i="1" dirty="0">
              <a:solidFill>
                <a:schemeClr val="bg1"/>
              </a:solidFill>
              <a:latin typeface="Franklin Gothic Demi" panose="020B0703020102020204" pitchFamily="34" charset="0"/>
            </a:endParaRPr>
          </a:p>
        </p:txBody>
      </p:sp>
    </p:spTree>
    <p:extLst>
      <p:ext uri="{BB962C8B-B14F-4D97-AF65-F5344CB8AC3E}">
        <p14:creationId xmlns:p14="http://schemas.microsoft.com/office/powerpoint/2010/main" val="1851987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80A8963-DA36-3306-A20B-997E641CA6B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878E42C-3A9A-6F24-2D85-9B1A32578A84}"/>
              </a:ext>
            </a:extLst>
          </p:cNvPr>
          <p:cNvSpPr>
            <a:spLocks noGrp="1"/>
          </p:cNvSpPr>
          <p:nvPr>
            <p:ph type="body" sz="quarter" idx="10"/>
          </p:nvPr>
        </p:nvSpPr>
        <p:spPr>
          <a:xfrm>
            <a:off x="1619250" y="1676400"/>
            <a:ext cx="8953500" cy="4191000"/>
          </a:xfrm>
        </p:spPr>
        <p:txBody>
          <a:bodyPr>
            <a:normAutofit/>
          </a:bodyPr>
          <a:lstStyle/>
          <a:p>
            <a:pPr>
              <a:lnSpc>
                <a:spcPct val="120000"/>
              </a:lnSpc>
              <a:spcBef>
                <a:spcPts val="1800"/>
              </a:spcBef>
            </a:pPr>
            <a:r>
              <a:rPr lang="en-US" dirty="0"/>
              <a:t>Create a coherent set (60+) </a:t>
            </a:r>
          </a:p>
          <a:p>
            <a:pPr>
              <a:lnSpc>
                <a:spcPct val="120000"/>
              </a:lnSpc>
              <a:spcBef>
                <a:spcPts val="1800"/>
              </a:spcBef>
            </a:pPr>
            <a:r>
              <a:rPr lang="en-US" dirty="0"/>
              <a:t>Transform Analysis </a:t>
            </a:r>
            <a:r>
              <a:rPr lang="en-US" dirty="0" err="1"/>
              <a:t>Toolpak</a:t>
            </a:r>
            <a:r>
              <a:rPr lang="en-US" dirty="0"/>
              <a:t> worksheets into live worksheets</a:t>
            </a:r>
          </a:p>
          <a:p>
            <a:pPr>
              <a:lnSpc>
                <a:spcPct val="120000"/>
              </a:lnSpc>
              <a:spcBef>
                <a:spcPts val="1800"/>
              </a:spcBef>
            </a:pPr>
            <a:r>
              <a:rPr lang="en-US" dirty="0"/>
              <a:t>Add an AI* librarian-editor (PHStat) to further facilitate access to set of templates</a:t>
            </a:r>
          </a:p>
          <a:p>
            <a:pPr algn="r"/>
            <a:r>
              <a:rPr lang="en-US" sz="2400" dirty="0"/>
              <a:t>		*</a:t>
            </a:r>
            <a:r>
              <a:rPr lang="en-US" sz="2400" i="1" dirty="0"/>
              <a:t>Authentically Interactive</a:t>
            </a:r>
          </a:p>
        </p:txBody>
      </p:sp>
      <p:sp>
        <p:nvSpPr>
          <p:cNvPr id="3" name="Text Placeholder 2">
            <a:extLst>
              <a:ext uri="{FF2B5EF4-FFF2-40B4-BE49-F238E27FC236}">
                <a16:creationId xmlns:a16="http://schemas.microsoft.com/office/drawing/2014/main" id="{DEA25A4E-B3D6-ECB8-88B7-F408FB11FE61}"/>
              </a:ext>
            </a:extLst>
          </p:cNvPr>
          <p:cNvSpPr>
            <a:spLocks noGrp="1"/>
          </p:cNvSpPr>
          <p:nvPr>
            <p:ph type="body" sz="quarter" idx="11"/>
          </p:nvPr>
        </p:nvSpPr>
        <p:spPr/>
        <p:txBody>
          <a:bodyPr/>
          <a:lstStyle/>
          <a:p>
            <a:r>
              <a:rPr lang="en-US" dirty="0"/>
              <a:t>Instructional Designer’s Templates</a:t>
            </a:r>
          </a:p>
        </p:txBody>
      </p:sp>
    </p:spTree>
    <p:extLst>
      <p:ext uri="{BB962C8B-B14F-4D97-AF65-F5344CB8AC3E}">
        <p14:creationId xmlns:p14="http://schemas.microsoft.com/office/powerpoint/2010/main" val="364016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C21A1-FA1D-F077-A74A-FD1D7AB5E2B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5FFA701-A950-F215-9EE0-1A2A445AF052}"/>
              </a:ext>
            </a:extLst>
          </p:cNvPr>
          <p:cNvSpPr>
            <a:spLocks noGrp="1"/>
          </p:cNvSpPr>
          <p:nvPr>
            <p:ph type="body" sz="quarter" idx="10"/>
          </p:nvPr>
        </p:nvSpPr>
        <p:spPr>
          <a:xfrm>
            <a:off x="3352800" y="2057400"/>
            <a:ext cx="5667375" cy="3581400"/>
          </a:xfrm>
        </p:spPr>
        <p:txBody>
          <a:bodyPr>
            <a:normAutofit/>
          </a:bodyPr>
          <a:lstStyle/>
          <a:p>
            <a:pPr>
              <a:lnSpc>
                <a:spcPct val="130000"/>
              </a:lnSpc>
            </a:pPr>
            <a:r>
              <a:rPr lang="en-US" sz="4000" dirty="0"/>
              <a:t>Normal probability</a:t>
            </a:r>
          </a:p>
          <a:p>
            <a:pPr>
              <a:lnSpc>
                <a:spcPct val="130000"/>
              </a:lnSpc>
            </a:pPr>
            <a:r>
              <a:rPr lang="en-US" sz="4000" dirty="0"/>
              <a:t>Hypothesis test</a:t>
            </a:r>
          </a:p>
          <a:p>
            <a:pPr>
              <a:lnSpc>
                <a:spcPct val="130000"/>
              </a:lnSpc>
            </a:pPr>
            <a:r>
              <a:rPr lang="en-US" sz="4000" dirty="0"/>
              <a:t>Multiple regression</a:t>
            </a:r>
          </a:p>
        </p:txBody>
      </p:sp>
      <p:sp>
        <p:nvSpPr>
          <p:cNvPr id="3" name="Text Placeholder 2">
            <a:extLst>
              <a:ext uri="{FF2B5EF4-FFF2-40B4-BE49-F238E27FC236}">
                <a16:creationId xmlns:a16="http://schemas.microsoft.com/office/drawing/2014/main" id="{E2D470BA-534D-75D1-B620-B0EA4B7B8AC3}"/>
              </a:ext>
            </a:extLst>
          </p:cNvPr>
          <p:cNvSpPr>
            <a:spLocks noGrp="1"/>
          </p:cNvSpPr>
          <p:nvPr>
            <p:ph type="body" sz="quarter" idx="11"/>
          </p:nvPr>
        </p:nvSpPr>
        <p:spPr/>
        <p:txBody>
          <a:bodyPr/>
          <a:lstStyle/>
          <a:p>
            <a:r>
              <a:rPr lang="en-US" dirty="0"/>
              <a:t>Look at </a:t>
            </a:r>
            <a:r>
              <a:rPr lang="en-US"/>
              <a:t>some examples</a:t>
            </a:r>
            <a:endParaRPr lang="en-US" dirty="0"/>
          </a:p>
        </p:txBody>
      </p:sp>
    </p:spTree>
    <p:extLst>
      <p:ext uri="{BB962C8B-B14F-4D97-AF65-F5344CB8AC3E}">
        <p14:creationId xmlns:p14="http://schemas.microsoft.com/office/powerpoint/2010/main" val="3438965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10383-F594-1320-6E58-B6492985795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20770C5-7BA7-3E96-3D64-4F9FA3D6FAEA}"/>
              </a:ext>
            </a:extLst>
          </p:cNvPr>
          <p:cNvSpPr>
            <a:spLocks noGrp="1"/>
          </p:cNvSpPr>
          <p:nvPr>
            <p:ph type="body" sz="quarter" idx="11"/>
          </p:nvPr>
        </p:nvSpPr>
        <p:spPr/>
        <p:txBody>
          <a:bodyPr/>
          <a:lstStyle/>
          <a:p>
            <a:r>
              <a:rPr lang="en-US" dirty="0"/>
              <a:t>Normal Probability Templates</a:t>
            </a:r>
          </a:p>
        </p:txBody>
      </p:sp>
    </p:spTree>
    <p:extLst>
      <p:ext uri="{BB962C8B-B14F-4D97-AF65-F5344CB8AC3E}">
        <p14:creationId xmlns:p14="http://schemas.microsoft.com/office/powerpoint/2010/main" val="13782351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0F3EB-90E6-A174-9F62-401DA0BD065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A693431-EFAE-9559-CB50-C4F072806230}"/>
              </a:ext>
            </a:extLst>
          </p:cNvPr>
          <p:cNvSpPr>
            <a:spLocks noGrp="1"/>
          </p:cNvSpPr>
          <p:nvPr>
            <p:ph type="body" sz="quarter" idx="11"/>
          </p:nvPr>
        </p:nvSpPr>
        <p:spPr/>
        <p:txBody>
          <a:bodyPr>
            <a:normAutofit/>
          </a:bodyPr>
          <a:lstStyle/>
          <a:p>
            <a:r>
              <a:rPr lang="en-US" sz="3200" dirty="0"/>
              <a:t>Instructional Designer</a:t>
            </a:r>
          </a:p>
        </p:txBody>
      </p:sp>
      <p:pic>
        <p:nvPicPr>
          <p:cNvPr id="9" name="Picture 8">
            <a:extLst>
              <a:ext uri="{FF2B5EF4-FFF2-40B4-BE49-F238E27FC236}">
                <a16:creationId xmlns:a16="http://schemas.microsoft.com/office/drawing/2014/main" id="{37B2F767-F9F8-E9B3-0FF4-F2A74E7E84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5524" y="1905000"/>
            <a:ext cx="8980952" cy="3800000"/>
          </a:xfrm>
          <a:prstGeom prst="rect">
            <a:avLst/>
          </a:prstGeom>
        </p:spPr>
      </p:pic>
    </p:spTree>
    <p:extLst>
      <p:ext uri="{BB962C8B-B14F-4D97-AF65-F5344CB8AC3E}">
        <p14:creationId xmlns:p14="http://schemas.microsoft.com/office/powerpoint/2010/main" val="22142480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B298A-29CC-D93F-5F87-C060364E460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79A3EDB-C413-F430-53C3-D058B52D259B}"/>
              </a:ext>
            </a:extLst>
          </p:cNvPr>
          <p:cNvSpPr>
            <a:spLocks noGrp="1"/>
          </p:cNvSpPr>
          <p:nvPr>
            <p:ph type="body" sz="quarter" idx="11"/>
          </p:nvPr>
        </p:nvSpPr>
        <p:spPr/>
        <p:txBody>
          <a:bodyPr>
            <a:normAutofit/>
          </a:bodyPr>
          <a:lstStyle/>
          <a:p>
            <a:r>
              <a:rPr lang="en-US" sz="3200" dirty="0"/>
              <a:t>Claude</a:t>
            </a:r>
          </a:p>
        </p:txBody>
      </p:sp>
      <p:pic>
        <p:nvPicPr>
          <p:cNvPr id="6" name="Picture 5">
            <a:extLst>
              <a:ext uri="{FF2B5EF4-FFF2-40B4-BE49-F238E27FC236}">
                <a16:creationId xmlns:a16="http://schemas.microsoft.com/office/drawing/2014/main" id="{B021973E-7B80-6EA2-E64F-CF181BE575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4600" y="103066"/>
            <a:ext cx="6920044" cy="6651867"/>
          </a:xfrm>
          <a:prstGeom prst="rect">
            <a:avLst/>
          </a:prstGeom>
        </p:spPr>
      </p:pic>
      <p:sp>
        <p:nvSpPr>
          <p:cNvPr id="7" name="Rectangle 6">
            <a:extLst>
              <a:ext uri="{FF2B5EF4-FFF2-40B4-BE49-F238E27FC236}">
                <a16:creationId xmlns:a16="http://schemas.microsoft.com/office/drawing/2014/main" id="{39670A74-E3F7-EE62-FBD7-EFB4307946D9}"/>
              </a:ext>
            </a:extLst>
          </p:cNvPr>
          <p:cNvSpPr/>
          <p:nvPr/>
        </p:nvSpPr>
        <p:spPr>
          <a:xfrm>
            <a:off x="3352800" y="6477000"/>
            <a:ext cx="4572000" cy="277933"/>
          </a:xfrm>
          <a:prstGeom prst="rect">
            <a:avLst/>
          </a:prstGeom>
          <a:noFill/>
          <a:ln w="47625">
            <a:solidFill>
              <a:srgbClr val="F29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72991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C5F4E-C17C-EBF4-1FE9-4A9900E10FA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0F66EC3-AABE-A79A-5757-5AA8A726D913}"/>
              </a:ext>
            </a:extLst>
          </p:cNvPr>
          <p:cNvSpPr>
            <a:spLocks noGrp="1"/>
          </p:cNvSpPr>
          <p:nvPr>
            <p:ph type="body" sz="quarter" idx="11"/>
          </p:nvPr>
        </p:nvSpPr>
        <p:spPr/>
        <p:txBody>
          <a:bodyPr>
            <a:normAutofit/>
          </a:bodyPr>
          <a:lstStyle/>
          <a:p>
            <a:r>
              <a:rPr lang="en-US" sz="3200" dirty="0"/>
              <a:t>Claude</a:t>
            </a:r>
          </a:p>
        </p:txBody>
      </p:sp>
      <p:pic>
        <p:nvPicPr>
          <p:cNvPr id="10" name="Picture 9">
            <a:extLst>
              <a:ext uri="{FF2B5EF4-FFF2-40B4-BE49-F238E27FC236}">
                <a16:creationId xmlns:a16="http://schemas.microsoft.com/office/drawing/2014/main" id="{10137DD7-5924-A937-1F8D-760DE043DB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7046" y="41101"/>
            <a:ext cx="7937908" cy="6775798"/>
          </a:xfrm>
          <a:prstGeom prst="rect">
            <a:avLst/>
          </a:prstGeom>
        </p:spPr>
      </p:pic>
    </p:spTree>
    <p:extLst>
      <p:ext uri="{BB962C8B-B14F-4D97-AF65-F5344CB8AC3E}">
        <p14:creationId xmlns:p14="http://schemas.microsoft.com/office/powerpoint/2010/main" val="5763553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FEFFA-8086-C332-AB5F-007FDFC9E6F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2B6FDA6-EF01-0D1A-EA72-1E38856DEC10}"/>
              </a:ext>
            </a:extLst>
          </p:cNvPr>
          <p:cNvSpPr>
            <a:spLocks noGrp="1"/>
          </p:cNvSpPr>
          <p:nvPr>
            <p:ph type="body" sz="quarter" idx="11"/>
          </p:nvPr>
        </p:nvSpPr>
        <p:spPr/>
        <p:txBody>
          <a:bodyPr>
            <a:normAutofit/>
          </a:bodyPr>
          <a:lstStyle/>
          <a:p>
            <a:r>
              <a:rPr lang="en-US" sz="3200" dirty="0"/>
              <a:t>Claude</a:t>
            </a:r>
          </a:p>
        </p:txBody>
      </p:sp>
      <p:pic>
        <p:nvPicPr>
          <p:cNvPr id="4" name="Picture 3">
            <a:extLst>
              <a:ext uri="{FF2B5EF4-FFF2-40B4-BE49-F238E27FC236}">
                <a16:creationId xmlns:a16="http://schemas.microsoft.com/office/drawing/2014/main" id="{ACE79583-7B9A-A3C4-243D-E9EDC00721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400" y="838200"/>
            <a:ext cx="8237878" cy="5337309"/>
          </a:xfrm>
          <a:prstGeom prst="rect">
            <a:avLst/>
          </a:prstGeom>
        </p:spPr>
      </p:pic>
    </p:spTree>
    <p:extLst>
      <p:ext uri="{BB962C8B-B14F-4D97-AF65-F5344CB8AC3E}">
        <p14:creationId xmlns:p14="http://schemas.microsoft.com/office/powerpoint/2010/main" val="6923836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E3C59-3B5D-2026-7EE3-E1F57FB473B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185426C-1301-8222-FEFD-DC52AC17C7DC}"/>
              </a:ext>
            </a:extLst>
          </p:cNvPr>
          <p:cNvSpPr>
            <a:spLocks noGrp="1"/>
          </p:cNvSpPr>
          <p:nvPr>
            <p:ph type="body" sz="quarter" idx="11"/>
          </p:nvPr>
        </p:nvSpPr>
        <p:spPr/>
        <p:txBody>
          <a:bodyPr>
            <a:normAutofit/>
          </a:bodyPr>
          <a:lstStyle/>
          <a:p>
            <a:r>
              <a:rPr lang="en-US" sz="3200" dirty="0"/>
              <a:t>Claude</a:t>
            </a:r>
          </a:p>
        </p:txBody>
      </p:sp>
      <p:pic>
        <p:nvPicPr>
          <p:cNvPr id="5" name="Picture 4">
            <a:extLst>
              <a:ext uri="{FF2B5EF4-FFF2-40B4-BE49-F238E27FC236}">
                <a16:creationId xmlns:a16="http://schemas.microsoft.com/office/drawing/2014/main" id="{44539920-FF8F-0113-4F1D-E55A2A1970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0958" y="1219200"/>
            <a:ext cx="10370083" cy="5004057"/>
          </a:xfrm>
          <a:prstGeom prst="rect">
            <a:avLst/>
          </a:prstGeom>
        </p:spPr>
      </p:pic>
      <p:sp>
        <p:nvSpPr>
          <p:cNvPr id="6" name="Oval 5">
            <a:extLst>
              <a:ext uri="{FF2B5EF4-FFF2-40B4-BE49-F238E27FC236}">
                <a16:creationId xmlns:a16="http://schemas.microsoft.com/office/drawing/2014/main" id="{5C566747-17AC-B28E-6D0A-A0B1C1FC379D}"/>
              </a:ext>
            </a:extLst>
          </p:cNvPr>
          <p:cNvSpPr/>
          <p:nvPr/>
        </p:nvSpPr>
        <p:spPr>
          <a:xfrm>
            <a:off x="6023240" y="4572000"/>
            <a:ext cx="4111359" cy="762000"/>
          </a:xfrm>
          <a:prstGeom prst="ellipse">
            <a:avLst/>
          </a:prstGeom>
          <a:noFill/>
          <a:ln w="317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48FB83D-E83E-A42A-3AB0-6F24206FED02}"/>
              </a:ext>
            </a:extLst>
          </p:cNvPr>
          <p:cNvSpPr/>
          <p:nvPr/>
        </p:nvSpPr>
        <p:spPr>
          <a:xfrm>
            <a:off x="6096000" y="2590800"/>
            <a:ext cx="2057400" cy="262942"/>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CEDAB4A-D28F-19D3-60A4-24C8ABF4C12E}"/>
              </a:ext>
            </a:extLst>
          </p:cNvPr>
          <p:cNvSpPr/>
          <p:nvPr/>
        </p:nvSpPr>
        <p:spPr>
          <a:xfrm>
            <a:off x="6111949" y="3721228"/>
            <a:ext cx="2057400" cy="262942"/>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5053C47-1431-32E3-F637-AC7D4EC5B0C4}"/>
              </a:ext>
            </a:extLst>
          </p:cNvPr>
          <p:cNvSpPr/>
          <p:nvPr/>
        </p:nvSpPr>
        <p:spPr>
          <a:xfrm>
            <a:off x="6096000" y="5943599"/>
            <a:ext cx="1828800" cy="279658"/>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7564D39-5BFD-1660-2AF4-15A571372068}"/>
              </a:ext>
            </a:extLst>
          </p:cNvPr>
          <p:cNvSpPr/>
          <p:nvPr/>
        </p:nvSpPr>
        <p:spPr>
          <a:xfrm>
            <a:off x="9982200" y="6019799"/>
            <a:ext cx="1269812" cy="203457"/>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576F7E19-4F94-A0B8-65B0-2B2160CB5774}"/>
              </a:ext>
            </a:extLst>
          </p:cNvPr>
          <p:cNvSpPr/>
          <p:nvPr/>
        </p:nvSpPr>
        <p:spPr>
          <a:xfrm>
            <a:off x="10058400" y="2596376"/>
            <a:ext cx="952500" cy="262942"/>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5BBA8389-C7C7-6A3E-91BE-A8C465DB719A}"/>
              </a:ext>
            </a:extLst>
          </p:cNvPr>
          <p:cNvSpPr/>
          <p:nvPr/>
        </p:nvSpPr>
        <p:spPr>
          <a:xfrm>
            <a:off x="10043532" y="3721228"/>
            <a:ext cx="853068" cy="262942"/>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2448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0" grpId="0" animBg="1"/>
      <p:bldP spid="12" grpId="0" animBg="1"/>
      <p:bldP spid="14" grpId="0" animBg="1"/>
      <p:bldP spid="2" grpId="0" animBg="1"/>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F7C9F-E0A0-753A-A532-981ED83A0D3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706D985-41E1-52DB-0AAF-C1F74B4AE860}"/>
              </a:ext>
            </a:extLst>
          </p:cNvPr>
          <p:cNvSpPr>
            <a:spLocks noGrp="1"/>
          </p:cNvSpPr>
          <p:nvPr>
            <p:ph type="body" sz="quarter" idx="11"/>
          </p:nvPr>
        </p:nvSpPr>
        <p:spPr/>
        <p:txBody>
          <a:bodyPr>
            <a:normAutofit/>
          </a:bodyPr>
          <a:lstStyle/>
          <a:p>
            <a:r>
              <a:rPr lang="en-US" sz="3200" dirty="0"/>
              <a:t>Claude</a:t>
            </a:r>
          </a:p>
        </p:txBody>
      </p:sp>
      <p:pic>
        <p:nvPicPr>
          <p:cNvPr id="4" name="Picture 3">
            <a:extLst>
              <a:ext uri="{FF2B5EF4-FFF2-40B4-BE49-F238E27FC236}">
                <a16:creationId xmlns:a16="http://schemas.microsoft.com/office/drawing/2014/main" id="{3AF4833D-8A71-857B-9615-64CB5B5C70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0800" y="1111131"/>
            <a:ext cx="6470983" cy="4635738"/>
          </a:xfrm>
          <a:prstGeom prst="rect">
            <a:avLst/>
          </a:prstGeom>
        </p:spPr>
      </p:pic>
    </p:spTree>
    <p:extLst>
      <p:ext uri="{BB962C8B-B14F-4D97-AF65-F5344CB8AC3E}">
        <p14:creationId xmlns:p14="http://schemas.microsoft.com/office/powerpoint/2010/main" val="4571524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A5C5BB8-31DA-F1F0-2D2E-072495305F3E}"/>
              </a:ext>
            </a:extLst>
          </p:cNvPr>
          <p:cNvSpPr>
            <a:spLocks noGrp="1"/>
          </p:cNvSpPr>
          <p:nvPr>
            <p:ph type="body" sz="quarter" idx="11"/>
          </p:nvPr>
        </p:nvSpPr>
        <p:spPr>
          <a:xfrm>
            <a:off x="6806901" y="609600"/>
            <a:ext cx="5114260" cy="2583806"/>
          </a:xfrm>
        </p:spPr>
        <p:txBody>
          <a:bodyPr>
            <a:noAutofit/>
          </a:bodyPr>
          <a:lstStyle/>
          <a:p>
            <a:pPr algn="r"/>
            <a:r>
              <a:rPr lang="en-US" sz="3600" dirty="0"/>
              <a:t>Overlooked: Time of Day, </a:t>
            </a:r>
          </a:p>
          <a:p>
            <a:pPr algn="r"/>
            <a:r>
              <a:rPr lang="en-US" sz="3600" dirty="0"/>
              <a:t>Model Deployed, </a:t>
            </a:r>
          </a:p>
          <a:p>
            <a:pPr algn="r"/>
            <a:r>
              <a:rPr lang="en-US" sz="3600" dirty="0"/>
              <a:t>Level of Service,</a:t>
            </a:r>
          </a:p>
          <a:p>
            <a:pPr algn="r"/>
            <a:r>
              <a:rPr lang="en-US" sz="3600" dirty="0"/>
              <a:t>Affect Results </a:t>
            </a:r>
          </a:p>
        </p:txBody>
      </p:sp>
      <p:pic>
        <p:nvPicPr>
          <p:cNvPr id="5" name="Picture 4">
            <a:extLst>
              <a:ext uri="{FF2B5EF4-FFF2-40B4-BE49-F238E27FC236}">
                <a16:creationId xmlns:a16="http://schemas.microsoft.com/office/drawing/2014/main" id="{3BDB2F4E-A5DE-26B5-004E-0C54355363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089" y="533400"/>
            <a:ext cx="6477000" cy="4689053"/>
          </a:xfrm>
          <a:prstGeom prst="rect">
            <a:avLst/>
          </a:prstGeom>
        </p:spPr>
      </p:pic>
      <p:pic>
        <p:nvPicPr>
          <p:cNvPr id="7" name="Picture 6">
            <a:extLst>
              <a:ext uri="{FF2B5EF4-FFF2-40B4-BE49-F238E27FC236}">
                <a16:creationId xmlns:a16="http://schemas.microsoft.com/office/drawing/2014/main" id="{6F779D94-4749-3879-7F5A-51985C470D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600" y="3574406"/>
            <a:ext cx="6267749" cy="2895600"/>
          </a:xfrm>
          <a:prstGeom prst="rect">
            <a:avLst/>
          </a:prstGeom>
        </p:spPr>
      </p:pic>
    </p:spTree>
    <p:extLst>
      <p:ext uri="{BB962C8B-B14F-4D97-AF65-F5344CB8AC3E}">
        <p14:creationId xmlns:p14="http://schemas.microsoft.com/office/powerpoint/2010/main" val="2002706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54ED91D-49D3-2D07-9842-CB328F0542BE}"/>
              </a:ext>
            </a:extLst>
          </p:cNvPr>
          <p:cNvSpPr>
            <a:spLocks noGrp="1"/>
          </p:cNvSpPr>
          <p:nvPr>
            <p:ph type="body" sz="quarter" idx="11"/>
          </p:nvPr>
        </p:nvSpPr>
        <p:spPr/>
        <p:txBody>
          <a:bodyPr>
            <a:normAutofit/>
          </a:bodyPr>
          <a:lstStyle/>
          <a:p>
            <a:pPr algn="ctr"/>
            <a:r>
              <a:rPr lang="en-US" sz="5400" dirty="0"/>
              <a:t>Let’s Have Some FUN!</a:t>
            </a:r>
          </a:p>
        </p:txBody>
      </p:sp>
      <p:sp>
        <p:nvSpPr>
          <p:cNvPr id="7" name="Text Placeholder 3">
            <a:extLst>
              <a:ext uri="{FF2B5EF4-FFF2-40B4-BE49-F238E27FC236}">
                <a16:creationId xmlns:a16="http://schemas.microsoft.com/office/drawing/2014/main" id="{CE72DCE5-A5EE-4331-5FE6-E5D38266309C}"/>
              </a:ext>
            </a:extLst>
          </p:cNvPr>
          <p:cNvSpPr txBox="1">
            <a:spLocks/>
          </p:cNvSpPr>
          <p:nvPr/>
        </p:nvSpPr>
        <p:spPr>
          <a:xfrm>
            <a:off x="2862072" y="2107580"/>
            <a:ext cx="6477000" cy="3505200"/>
          </a:xfrm>
          <a:prstGeom prst="rect">
            <a:avLst/>
          </a:prstGeom>
        </p:spPr>
        <p:txBody>
          <a:bodyPr vert="horz" lIns="91440" tIns="45720" rIns="91440" bIns="45720" rtlCol="0">
            <a:normAutofit lnSpcReduction="10000"/>
          </a:bodyPr>
          <a:lstStyle>
            <a:lvl1pPr marL="365760" indent="-365760" algn="l" defTabSz="914400" rtl="0" eaLnBrk="1" latinLnBrk="0" hangingPunct="1">
              <a:spcBef>
                <a:spcPts val="600"/>
              </a:spcBef>
              <a:buFont typeface="Arial" pitchFamily="34" charset="0"/>
              <a:buNone/>
              <a:defRPr sz="3200" kern="1200">
                <a:solidFill>
                  <a:schemeClr val="bg1"/>
                </a:solidFill>
                <a:latin typeface="Century Schoolbook" panose="02040604050505020304" pitchFamily="18" charset="0"/>
                <a:ea typeface="+mn-ea"/>
                <a:cs typeface="+mn-cs"/>
              </a:defRPr>
            </a:lvl1pPr>
            <a:lvl2pPr marL="457200" indent="0" algn="l" defTabSz="914400" rtl="0" eaLnBrk="1" latinLnBrk="0" hangingPunct="1">
              <a:spcBef>
                <a:spcPct val="20000"/>
              </a:spcBef>
              <a:buFont typeface="Arial" pitchFamily="34" charset="0"/>
              <a:buNone/>
              <a:defRPr sz="2800" kern="1200">
                <a:solidFill>
                  <a:schemeClr val="bg1"/>
                </a:solidFill>
                <a:latin typeface="Century Schoolbook" panose="02040604050505020304" pitchFamily="18" charset="0"/>
                <a:ea typeface="+mn-ea"/>
                <a:cs typeface="+mn-cs"/>
              </a:defRPr>
            </a:lvl2pPr>
            <a:lvl3pPr marL="914400" indent="0" algn="l" defTabSz="914400" rtl="0" eaLnBrk="1" latinLnBrk="0" hangingPunct="1">
              <a:spcBef>
                <a:spcPct val="20000"/>
              </a:spcBef>
              <a:buFont typeface="Arial" pitchFamily="34" charset="0"/>
              <a:buNone/>
              <a:defRPr sz="2400" kern="1200">
                <a:solidFill>
                  <a:schemeClr val="bg1"/>
                </a:solidFill>
                <a:latin typeface="Century Schoolbook" panose="02040604050505020304" pitchFamily="18"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bg1"/>
                </a:solidFill>
                <a:latin typeface="Century Schoolbook" panose="02040604050505020304" pitchFamily="18"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bg1"/>
                </a:solidFill>
                <a:latin typeface="Century Schoolbook" panose="02040604050505020304"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7200" dirty="0">
                <a:latin typeface="Franklin Gothic Demi" panose="020B0703020102020204" pitchFamily="34" charset="0"/>
              </a:rPr>
              <a:t>F</a:t>
            </a:r>
            <a:r>
              <a:rPr lang="en-US" sz="5400" dirty="0"/>
              <a:t>rom examples</a:t>
            </a:r>
          </a:p>
          <a:p>
            <a:pPr>
              <a:lnSpc>
                <a:spcPct val="110000"/>
              </a:lnSpc>
            </a:pPr>
            <a:r>
              <a:rPr lang="en-US" sz="7200" dirty="0">
                <a:latin typeface="Franklin Gothic Demi" panose="020B0703020102020204" pitchFamily="34" charset="0"/>
              </a:rPr>
              <a:t>U</a:t>
            </a:r>
            <a:r>
              <a:rPr lang="en-US" sz="5400" dirty="0"/>
              <a:t>nderstanding and</a:t>
            </a:r>
          </a:p>
          <a:p>
            <a:pPr>
              <a:lnSpc>
                <a:spcPct val="110000"/>
              </a:lnSpc>
            </a:pPr>
            <a:r>
              <a:rPr lang="en-US" sz="7200" dirty="0">
                <a:latin typeface="Franklin Gothic Demi" panose="020B0703020102020204" pitchFamily="34" charset="0"/>
              </a:rPr>
              <a:t>N</a:t>
            </a:r>
            <a:r>
              <a:rPr lang="en-US" sz="5400" dirty="0"/>
              <a:t>ew insights</a:t>
            </a:r>
          </a:p>
        </p:txBody>
      </p:sp>
      <p:sp>
        <p:nvSpPr>
          <p:cNvPr id="6" name="Text Placeholder 3">
            <a:extLst>
              <a:ext uri="{FF2B5EF4-FFF2-40B4-BE49-F238E27FC236}">
                <a16:creationId xmlns:a16="http://schemas.microsoft.com/office/drawing/2014/main" id="{53FEAA36-B4F9-361C-2234-A8E1282DDCD4}"/>
              </a:ext>
            </a:extLst>
          </p:cNvPr>
          <p:cNvSpPr txBox="1">
            <a:spLocks/>
          </p:cNvSpPr>
          <p:nvPr/>
        </p:nvSpPr>
        <p:spPr>
          <a:xfrm>
            <a:off x="2857500" y="2112264"/>
            <a:ext cx="6477000" cy="3505200"/>
          </a:xfrm>
          <a:prstGeom prst="rect">
            <a:avLst/>
          </a:prstGeom>
        </p:spPr>
        <p:txBody>
          <a:bodyPr vert="horz" lIns="91440" tIns="45720" rIns="91440" bIns="45720" rtlCol="0">
            <a:normAutofit lnSpcReduction="10000"/>
          </a:bodyPr>
          <a:lstStyle>
            <a:lvl1pPr marL="365760" indent="-365760" algn="l" defTabSz="914400" rtl="0" eaLnBrk="1" latinLnBrk="0" hangingPunct="1">
              <a:spcBef>
                <a:spcPts val="600"/>
              </a:spcBef>
              <a:buFont typeface="Arial" pitchFamily="34" charset="0"/>
              <a:buNone/>
              <a:defRPr sz="3200" kern="1200">
                <a:solidFill>
                  <a:schemeClr val="bg1"/>
                </a:solidFill>
                <a:latin typeface="Century Schoolbook" panose="02040604050505020304" pitchFamily="18" charset="0"/>
                <a:ea typeface="+mn-ea"/>
                <a:cs typeface="+mn-cs"/>
              </a:defRPr>
            </a:lvl1pPr>
            <a:lvl2pPr marL="457200" indent="0" algn="l" defTabSz="914400" rtl="0" eaLnBrk="1" latinLnBrk="0" hangingPunct="1">
              <a:spcBef>
                <a:spcPct val="20000"/>
              </a:spcBef>
              <a:buFont typeface="Arial" pitchFamily="34" charset="0"/>
              <a:buNone/>
              <a:defRPr sz="2800" kern="1200">
                <a:solidFill>
                  <a:schemeClr val="bg1"/>
                </a:solidFill>
                <a:latin typeface="Century Schoolbook" panose="02040604050505020304" pitchFamily="18" charset="0"/>
                <a:ea typeface="+mn-ea"/>
                <a:cs typeface="+mn-cs"/>
              </a:defRPr>
            </a:lvl2pPr>
            <a:lvl3pPr marL="914400" indent="0" algn="l" defTabSz="914400" rtl="0" eaLnBrk="1" latinLnBrk="0" hangingPunct="1">
              <a:spcBef>
                <a:spcPct val="20000"/>
              </a:spcBef>
              <a:buFont typeface="Arial" pitchFamily="34" charset="0"/>
              <a:buNone/>
              <a:defRPr sz="2400" kern="1200">
                <a:solidFill>
                  <a:schemeClr val="bg1"/>
                </a:solidFill>
                <a:latin typeface="Century Schoolbook" panose="02040604050505020304" pitchFamily="18"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bg1"/>
                </a:solidFill>
                <a:latin typeface="Century Schoolbook" panose="02040604050505020304" pitchFamily="18"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bg1"/>
                </a:solidFill>
                <a:latin typeface="Century Schoolbook" panose="02040604050505020304"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7200" dirty="0">
                <a:latin typeface="Franklin Gothic Demi" panose="020B0703020102020204" pitchFamily="34" charset="0"/>
              </a:rPr>
              <a:t>F</a:t>
            </a:r>
            <a:endParaRPr lang="en-US" sz="5400" dirty="0"/>
          </a:p>
          <a:p>
            <a:pPr>
              <a:lnSpc>
                <a:spcPct val="110000"/>
              </a:lnSpc>
            </a:pPr>
            <a:r>
              <a:rPr lang="en-US" sz="7200" dirty="0">
                <a:latin typeface="Franklin Gothic Demi" panose="020B0703020102020204" pitchFamily="34" charset="0"/>
              </a:rPr>
              <a:t>U</a:t>
            </a:r>
            <a:endParaRPr lang="en-US" sz="5400" dirty="0"/>
          </a:p>
          <a:p>
            <a:pPr>
              <a:lnSpc>
                <a:spcPct val="110000"/>
              </a:lnSpc>
            </a:pPr>
            <a:r>
              <a:rPr lang="en-US" sz="7200" dirty="0">
                <a:latin typeface="Franklin Gothic Demi" panose="020B0703020102020204" pitchFamily="34" charset="0"/>
              </a:rPr>
              <a:t>N</a:t>
            </a:r>
            <a:endParaRPr lang="en-US" sz="5400" dirty="0"/>
          </a:p>
        </p:txBody>
      </p:sp>
    </p:spTree>
    <p:extLst>
      <p:ext uri="{BB962C8B-B14F-4D97-AF65-F5344CB8AC3E}">
        <p14:creationId xmlns:p14="http://schemas.microsoft.com/office/powerpoint/2010/main" val="4131644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4347A-9EFF-23D8-5D67-D5E602AF53D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D21DBEA-7C16-3EA1-0478-4B952D5B99A3}"/>
              </a:ext>
            </a:extLst>
          </p:cNvPr>
          <p:cNvSpPr>
            <a:spLocks noGrp="1"/>
          </p:cNvSpPr>
          <p:nvPr>
            <p:ph type="body" sz="quarter" idx="11"/>
          </p:nvPr>
        </p:nvSpPr>
        <p:spPr/>
        <p:txBody>
          <a:bodyPr>
            <a:normAutofit/>
          </a:bodyPr>
          <a:lstStyle/>
          <a:p>
            <a:r>
              <a:rPr lang="en-US" sz="3600" dirty="0"/>
              <a:t>Always the Same!</a:t>
            </a:r>
          </a:p>
        </p:txBody>
      </p:sp>
      <p:pic>
        <p:nvPicPr>
          <p:cNvPr id="6" name="Picture 5">
            <a:extLst>
              <a:ext uri="{FF2B5EF4-FFF2-40B4-BE49-F238E27FC236}">
                <a16:creationId xmlns:a16="http://schemas.microsoft.com/office/drawing/2014/main" id="{5FB8E96B-43E1-CC81-A009-D1E278F925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6728" y="1295400"/>
            <a:ext cx="6038543" cy="4692744"/>
          </a:xfrm>
          <a:prstGeom prst="rect">
            <a:avLst/>
          </a:prstGeom>
        </p:spPr>
      </p:pic>
    </p:spTree>
    <p:extLst>
      <p:ext uri="{BB962C8B-B14F-4D97-AF65-F5344CB8AC3E}">
        <p14:creationId xmlns:p14="http://schemas.microsoft.com/office/powerpoint/2010/main" val="29312753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D8202-944B-2871-12A9-E3763C7D0BC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7F2967C-2B15-197C-8B43-C1B1271B99A6}"/>
              </a:ext>
            </a:extLst>
          </p:cNvPr>
          <p:cNvSpPr>
            <a:spLocks noGrp="1"/>
          </p:cNvSpPr>
          <p:nvPr>
            <p:ph type="body" sz="quarter" idx="11"/>
          </p:nvPr>
        </p:nvSpPr>
        <p:spPr/>
        <p:txBody>
          <a:bodyPr/>
          <a:lstStyle/>
          <a:p>
            <a:r>
              <a:rPr lang="en-US" dirty="0"/>
              <a:t>Hypothesis Test Templates</a:t>
            </a:r>
          </a:p>
        </p:txBody>
      </p:sp>
    </p:spTree>
    <p:extLst>
      <p:ext uri="{BB962C8B-B14F-4D97-AF65-F5344CB8AC3E}">
        <p14:creationId xmlns:p14="http://schemas.microsoft.com/office/powerpoint/2010/main" val="3270653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4855E-4025-FDDE-E41F-1A7FE06D58A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AF4747C-81C5-475D-F8E6-C52667EC42CF}"/>
              </a:ext>
            </a:extLst>
          </p:cNvPr>
          <p:cNvSpPr>
            <a:spLocks noGrp="1"/>
          </p:cNvSpPr>
          <p:nvPr>
            <p:ph type="body" sz="quarter" idx="11"/>
          </p:nvPr>
        </p:nvSpPr>
        <p:spPr/>
        <p:txBody>
          <a:bodyPr>
            <a:normAutofit/>
          </a:bodyPr>
          <a:lstStyle/>
          <a:p>
            <a:r>
              <a:rPr lang="en-US" sz="3200" dirty="0"/>
              <a:t>Instructional Designer</a:t>
            </a:r>
          </a:p>
        </p:txBody>
      </p:sp>
      <p:pic>
        <p:nvPicPr>
          <p:cNvPr id="9" name="Picture 8">
            <a:extLst>
              <a:ext uri="{FF2B5EF4-FFF2-40B4-BE49-F238E27FC236}">
                <a16:creationId xmlns:a16="http://schemas.microsoft.com/office/drawing/2014/main" id="{84114FA9-039A-FE7D-239F-A555EE34AF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7200" y="1066800"/>
            <a:ext cx="3784795" cy="5473981"/>
          </a:xfrm>
          <a:prstGeom prst="rect">
            <a:avLst/>
          </a:prstGeom>
        </p:spPr>
      </p:pic>
    </p:spTree>
    <p:extLst>
      <p:ext uri="{BB962C8B-B14F-4D97-AF65-F5344CB8AC3E}">
        <p14:creationId xmlns:p14="http://schemas.microsoft.com/office/powerpoint/2010/main" val="8841864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528F4-E7D9-BF91-3A19-CDACA0BBF5D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0E71A41-E4A6-7395-6AA8-DFFD0A22068E}"/>
              </a:ext>
            </a:extLst>
          </p:cNvPr>
          <p:cNvSpPr>
            <a:spLocks noGrp="1"/>
          </p:cNvSpPr>
          <p:nvPr>
            <p:ph type="body" sz="quarter" idx="11"/>
          </p:nvPr>
        </p:nvSpPr>
        <p:spPr/>
        <p:txBody>
          <a:bodyPr>
            <a:normAutofit/>
          </a:bodyPr>
          <a:lstStyle/>
          <a:p>
            <a:r>
              <a:rPr lang="en-US" sz="3200" dirty="0"/>
              <a:t>Claude</a:t>
            </a:r>
          </a:p>
        </p:txBody>
      </p:sp>
      <p:pic>
        <p:nvPicPr>
          <p:cNvPr id="5" name="Picture 4">
            <a:extLst>
              <a:ext uri="{FF2B5EF4-FFF2-40B4-BE49-F238E27FC236}">
                <a16:creationId xmlns:a16="http://schemas.microsoft.com/office/drawing/2014/main" id="{C00A06E8-D6B3-AF74-9BC9-8FFF118EC6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2720" y="0"/>
            <a:ext cx="6766560" cy="6858000"/>
          </a:xfrm>
          <a:prstGeom prst="rect">
            <a:avLst/>
          </a:prstGeom>
        </p:spPr>
      </p:pic>
    </p:spTree>
    <p:extLst>
      <p:ext uri="{BB962C8B-B14F-4D97-AF65-F5344CB8AC3E}">
        <p14:creationId xmlns:p14="http://schemas.microsoft.com/office/powerpoint/2010/main" val="15678393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27451-7C11-472E-BAEE-60D2A9D19F0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CE93567-9D98-DDB6-8E62-0FC7A917B454}"/>
              </a:ext>
            </a:extLst>
          </p:cNvPr>
          <p:cNvSpPr>
            <a:spLocks noGrp="1"/>
          </p:cNvSpPr>
          <p:nvPr>
            <p:ph type="body" sz="quarter" idx="11"/>
          </p:nvPr>
        </p:nvSpPr>
        <p:spPr/>
        <p:txBody>
          <a:bodyPr/>
          <a:lstStyle/>
          <a:p>
            <a:r>
              <a:rPr lang="en-US" dirty="0"/>
              <a:t>Multiple Regression Templates</a:t>
            </a:r>
          </a:p>
        </p:txBody>
      </p:sp>
    </p:spTree>
    <p:extLst>
      <p:ext uri="{BB962C8B-B14F-4D97-AF65-F5344CB8AC3E}">
        <p14:creationId xmlns:p14="http://schemas.microsoft.com/office/powerpoint/2010/main" val="31284962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A1DC0-D8D2-6AD3-5F33-5D62BB28193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9E326A8-73C7-5C5E-0B77-AB17BE99A44C}"/>
              </a:ext>
            </a:extLst>
          </p:cNvPr>
          <p:cNvSpPr>
            <a:spLocks noGrp="1"/>
          </p:cNvSpPr>
          <p:nvPr>
            <p:ph type="body" sz="quarter" idx="11"/>
          </p:nvPr>
        </p:nvSpPr>
        <p:spPr/>
        <p:txBody>
          <a:bodyPr>
            <a:normAutofit/>
          </a:bodyPr>
          <a:lstStyle/>
          <a:p>
            <a:r>
              <a:rPr lang="en-US" sz="3200" dirty="0"/>
              <a:t>Instructional Designer</a:t>
            </a:r>
          </a:p>
        </p:txBody>
      </p:sp>
      <p:pic>
        <p:nvPicPr>
          <p:cNvPr id="4" name="Picture 3">
            <a:extLst>
              <a:ext uri="{FF2B5EF4-FFF2-40B4-BE49-F238E27FC236}">
                <a16:creationId xmlns:a16="http://schemas.microsoft.com/office/drawing/2014/main" id="{A0970A24-A2BA-5B2D-5189-31591829F4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63829"/>
            <a:ext cx="12192000" cy="3730342"/>
          </a:xfrm>
          <a:prstGeom prst="rect">
            <a:avLst/>
          </a:prstGeom>
        </p:spPr>
      </p:pic>
    </p:spTree>
    <p:extLst>
      <p:ext uri="{BB962C8B-B14F-4D97-AF65-F5344CB8AC3E}">
        <p14:creationId xmlns:p14="http://schemas.microsoft.com/office/powerpoint/2010/main" val="12502895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A1874-B0D4-0261-EB3C-E512DD4DA18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A3BE710-8F71-1760-FA0C-8E8FBA2EAB92}"/>
              </a:ext>
            </a:extLst>
          </p:cNvPr>
          <p:cNvSpPr>
            <a:spLocks noGrp="1"/>
          </p:cNvSpPr>
          <p:nvPr>
            <p:ph type="body" sz="quarter" idx="11"/>
          </p:nvPr>
        </p:nvSpPr>
        <p:spPr/>
        <p:txBody>
          <a:bodyPr>
            <a:normAutofit/>
          </a:bodyPr>
          <a:lstStyle/>
          <a:p>
            <a:r>
              <a:rPr lang="en-US" sz="3200" dirty="0"/>
              <a:t>Claude</a:t>
            </a:r>
          </a:p>
        </p:txBody>
      </p:sp>
      <p:pic>
        <p:nvPicPr>
          <p:cNvPr id="4" name="Picture 3">
            <a:extLst>
              <a:ext uri="{FF2B5EF4-FFF2-40B4-BE49-F238E27FC236}">
                <a16:creationId xmlns:a16="http://schemas.microsoft.com/office/drawing/2014/main" id="{CD2146F4-EF39-04A5-A6D1-73A7488042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4273" y="0"/>
            <a:ext cx="6563454" cy="6858000"/>
          </a:xfrm>
          <a:prstGeom prst="rect">
            <a:avLst/>
          </a:prstGeom>
        </p:spPr>
      </p:pic>
      <p:sp>
        <p:nvSpPr>
          <p:cNvPr id="6" name="Rectangle 5">
            <a:extLst>
              <a:ext uri="{FF2B5EF4-FFF2-40B4-BE49-F238E27FC236}">
                <a16:creationId xmlns:a16="http://schemas.microsoft.com/office/drawing/2014/main" id="{F9BD822D-20B5-34C6-1EE6-1F7466228037}"/>
              </a:ext>
            </a:extLst>
          </p:cNvPr>
          <p:cNvSpPr/>
          <p:nvPr/>
        </p:nvSpPr>
        <p:spPr>
          <a:xfrm>
            <a:off x="3581400" y="6604181"/>
            <a:ext cx="5715000" cy="277933"/>
          </a:xfrm>
          <a:prstGeom prst="rect">
            <a:avLst/>
          </a:prstGeom>
          <a:noFill/>
          <a:ln w="47625">
            <a:solidFill>
              <a:srgbClr val="F29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22104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4B20B-0265-80B2-9AB5-0C84899E2D1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9F71665-DAC1-11FC-3D13-6A4D1E9DFBE4}"/>
              </a:ext>
            </a:extLst>
          </p:cNvPr>
          <p:cNvSpPr>
            <a:spLocks noGrp="1"/>
          </p:cNvSpPr>
          <p:nvPr>
            <p:ph type="body" sz="quarter" idx="11"/>
          </p:nvPr>
        </p:nvSpPr>
        <p:spPr/>
        <p:txBody>
          <a:bodyPr>
            <a:normAutofit/>
          </a:bodyPr>
          <a:lstStyle/>
          <a:p>
            <a:r>
              <a:rPr lang="en-US" sz="3200" dirty="0"/>
              <a:t>Claude</a:t>
            </a:r>
          </a:p>
        </p:txBody>
      </p:sp>
      <p:pic>
        <p:nvPicPr>
          <p:cNvPr id="5" name="Picture 4">
            <a:extLst>
              <a:ext uri="{FF2B5EF4-FFF2-40B4-BE49-F238E27FC236}">
                <a16:creationId xmlns:a16="http://schemas.microsoft.com/office/drawing/2014/main" id="{B0E2BBE7-DAE8-B398-2C33-27975A9EF9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1200" y="102640"/>
            <a:ext cx="9877967" cy="6652720"/>
          </a:xfrm>
          <a:prstGeom prst="rect">
            <a:avLst/>
          </a:prstGeom>
        </p:spPr>
      </p:pic>
    </p:spTree>
    <p:extLst>
      <p:ext uri="{BB962C8B-B14F-4D97-AF65-F5344CB8AC3E}">
        <p14:creationId xmlns:p14="http://schemas.microsoft.com/office/powerpoint/2010/main" val="8344479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A9E5F-965C-7345-056C-D69BBDC96F6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4DE2296-6B5B-1051-C102-949EE677062E}"/>
              </a:ext>
            </a:extLst>
          </p:cNvPr>
          <p:cNvSpPr>
            <a:spLocks noGrp="1"/>
          </p:cNvSpPr>
          <p:nvPr>
            <p:ph type="body" sz="quarter" idx="11"/>
          </p:nvPr>
        </p:nvSpPr>
        <p:spPr/>
        <p:txBody>
          <a:bodyPr>
            <a:normAutofit/>
          </a:bodyPr>
          <a:lstStyle/>
          <a:p>
            <a:r>
              <a:rPr lang="en-US" sz="3200" dirty="0"/>
              <a:t>Claude</a:t>
            </a:r>
          </a:p>
        </p:txBody>
      </p:sp>
      <p:pic>
        <p:nvPicPr>
          <p:cNvPr id="8" name="Picture 7">
            <a:extLst>
              <a:ext uri="{FF2B5EF4-FFF2-40B4-BE49-F238E27FC236}">
                <a16:creationId xmlns:a16="http://schemas.microsoft.com/office/drawing/2014/main" id="{7838FA38-3318-DB6B-7932-63EE002383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3648" y="450697"/>
            <a:ext cx="6864703" cy="5956606"/>
          </a:xfrm>
          <a:prstGeom prst="rect">
            <a:avLst/>
          </a:prstGeom>
        </p:spPr>
      </p:pic>
    </p:spTree>
    <p:extLst>
      <p:ext uri="{BB962C8B-B14F-4D97-AF65-F5344CB8AC3E}">
        <p14:creationId xmlns:p14="http://schemas.microsoft.com/office/powerpoint/2010/main" val="30520424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CFA4F-1FBE-47DA-E093-D19F2511B9E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6C5F482-C3A1-3AF9-A576-A27154E69346}"/>
              </a:ext>
            </a:extLst>
          </p:cNvPr>
          <p:cNvSpPr>
            <a:spLocks noGrp="1"/>
          </p:cNvSpPr>
          <p:nvPr>
            <p:ph type="body" sz="quarter" idx="10"/>
          </p:nvPr>
        </p:nvSpPr>
        <p:spPr>
          <a:xfrm>
            <a:off x="1181100" y="2133600"/>
            <a:ext cx="9829800" cy="3581400"/>
          </a:xfrm>
        </p:spPr>
        <p:txBody>
          <a:bodyPr>
            <a:normAutofit/>
          </a:bodyPr>
          <a:lstStyle/>
          <a:p>
            <a:pPr algn="ctr">
              <a:lnSpc>
                <a:spcPct val="120000"/>
              </a:lnSpc>
            </a:pPr>
            <a:r>
              <a:rPr lang="en-US" sz="4800" dirty="0"/>
              <a:t>15 Minutes with Claude </a:t>
            </a:r>
          </a:p>
          <a:p>
            <a:pPr algn="ctr">
              <a:lnSpc>
                <a:spcPct val="120000"/>
              </a:lnSpc>
            </a:pPr>
            <a:r>
              <a:rPr lang="en-US" sz="4800" dirty="0"/>
              <a:t>DID NOT </a:t>
            </a:r>
          </a:p>
          <a:p>
            <a:pPr algn="ctr">
              <a:lnSpc>
                <a:spcPct val="120000"/>
              </a:lnSpc>
            </a:pPr>
            <a:r>
              <a:rPr lang="en-US" sz="4800" dirty="0"/>
              <a:t>Undo 26 Years of Paid Work</a:t>
            </a:r>
          </a:p>
          <a:p>
            <a:pPr algn="ctr">
              <a:lnSpc>
                <a:spcPct val="120000"/>
              </a:lnSpc>
            </a:pPr>
            <a:endParaRPr lang="en-US" sz="4800" dirty="0"/>
          </a:p>
        </p:txBody>
      </p:sp>
      <p:sp>
        <p:nvSpPr>
          <p:cNvPr id="3" name="Text Placeholder 2">
            <a:extLst>
              <a:ext uri="{FF2B5EF4-FFF2-40B4-BE49-F238E27FC236}">
                <a16:creationId xmlns:a16="http://schemas.microsoft.com/office/drawing/2014/main" id="{4D7F5257-1070-0B0E-B333-DD39FE615970}"/>
              </a:ext>
            </a:extLst>
          </p:cNvPr>
          <p:cNvSpPr>
            <a:spLocks noGrp="1"/>
          </p:cNvSpPr>
          <p:nvPr>
            <p:ph type="body" sz="quarter" idx="11"/>
          </p:nvPr>
        </p:nvSpPr>
        <p:spPr/>
        <p:txBody>
          <a:bodyPr/>
          <a:lstStyle/>
          <a:p>
            <a:r>
              <a:rPr lang="en-US" dirty="0"/>
              <a:t>Instructional Designer’s Conclusion</a:t>
            </a:r>
          </a:p>
        </p:txBody>
      </p:sp>
    </p:spTree>
    <p:extLst>
      <p:ext uri="{BB962C8B-B14F-4D97-AF65-F5344CB8AC3E}">
        <p14:creationId xmlns:p14="http://schemas.microsoft.com/office/powerpoint/2010/main" val="3995021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49D80-017D-21B0-6D34-EA417CC0372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BE7DECD-FC57-6201-AD46-A1D1B4882316}"/>
              </a:ext>
            </a:extLst>
          </p:cNvPr>
          <p:cNvSpPr>
            <a:spLocks noGrp="1"/>
          </p:cNvSpPr>
          <p:nvPr>
            <p:ph type="body" sz="quarter" idx="10"/>
          </p:nvPr>
        </p:nvSpPr>
        <p:spPr>
          <a:xfrm>
            <a:off x="2719086" y="2362200"/>
            <a:ext cx="7086600" cy="2286000"/>
          </a:xfrm>
        </p:spPr>
        <p:txBody>
          <a:bodyPr>
            <a:normAutofit fontScale="92500" lnSpcReduction="20000"/>
          </a:bodyPr>
          <a:lstStyle/>
          <a:p>
            <a:pPr marL="0">
              <a:lnSpc>
                <a:spcPct val="140000"/>
              </a:lnSpc>
              <a:spcBef>
                <a:spcPts val="0"/>
              </a:spcBef>
            </a:pPr>
            <a:r>
              <a:rPr lang="en-US" sz="4800" dirty="0"/>
              <a:t>Give you something new to think about when using</a:t>
            </a:r>
          </a:p>
          <a:p>
            <a:pPr marL="0">
              <a:lnSpc>
                <a:spcPct val="140000"/>
              </a:lnSpc>
              <a:spcBef>
                <a:spcPts val="0"/>
              </a:spcBef>
            </a:pPr>
            <a:r>
              <a:rPr lang="en-US" sz="4800" dirty="0"/>
              <a:t>AI tools in “DASI” courses.</a:t>
            </a:r>
          </a:p>
          <a:p>
            <a:endParaRPr lang="en-US" dirty="0"/>
          </a:p>
        </p:txBody>
      </p:sp>
      <p:sp>
        <p:nvSpPr>
          <p:cNvPr id="3" name="Text Placeholder 2">
            <a:extLst>
              <a:ext uri="{FF2B5EF4-FFF2-40B4-BE49-F238E27FC236}">
                <a16:creationId xmlns:a16="http://schemas.microsoft.com/office/drawing/2014/main" id="{98EAE815-A3A3-EAA5-1274-6DD0C5D92B62}"/>
              </a:ext>
            </a:extLst>
          </p:cNvPr>
          <p:cNvSpPr>
            <a:spLocks noGrp="1"/>
          </p:cNvSpPr>
          <p:nvPr>
            <p:ph type="body" sz="quarter" idx="11"/>
          </p:nvPr>
        </p:nvSpPr>
        <p:spPr>
          <a:xfrm>
            <a:off x="685800" y="685800"/>
            <a:ext cx="9144000" cy="1066800"/>
          </a:xfrm>
        </p:spPr>
        <p:txBody>
          <a:bodyPr/>
          <a:lstStyle/>
          <a:p>
            <a:r>
              <a:rPr lang="en-US" dirty="0"/>
              <a:t>New Insights Goal </a:t>
            </a:r>
          </a:p>
        </p:txBody>
      </p:sp>
    </p:spTree>
    <p:extLst>
      <p:ext uri="{BB962C8B-B14F-4D97-AF65-F5344CB8AC3E}">
        <p14:creationId xmlns:p14="http://schemas.microsoft.com/office/powerpoint/2010/main" val="25811738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586F2CE-EA8E-E95A-ECA9-E9C9D7F0C9B8}"/>
              </a:ext>
            </a:extLst>
          </p:cNvPr>
          <p:cNvSpPr>
            <a:spLocks noGrp="1"/>
          </p:cNvSpPr>
          <p:nvPr>
            <p:ph type="body" sz="quarter" idx="11"/>
          </p:nvPr>
        </p:nvSpPr>
        <p:spPr/>
        <p:txBody>
          <a:bodyPr/>
          <a:lstStyle/>
          <a:p>
            <a:r>
              <a:rPr lang="en-US" dirty="0"/>
              <a:t>I Met Myself in Claude</a:t>
            </a:r>
          </a:p>
        </p:txBody>
      </p:sp>
      <p:pic>
        <p:nvPicPr>
          <p:cNvPr id="7" name="Picture 6">
            <a:extLst>
              <a:ext uri="{FF2B5EF4-FFF2-40B4-BE49-F238E27FC236}">
                <a16:creationId xmlns:a16="http://schemas.microsoft.com/office/drawing/2014/main" id="{6789E1E7-BDE9-4434-6CC3-200073786E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1658" y="2667000"/>
            <a:ext cx="10468684" cy="1905000"/>
          </a:xfrm>
          <a:prstGeom prst="rect">
            <a:avLst/>
          </a:prstGeom>
        </p:spPr>
      </p:pic>
      <p:sp>
        <p:nvSpPr>
          <p:cNvPr id="8" name="Rectangle 7">
            <a:extLst>
              <a:ext uri="{FF2B5EF4-FFF2-40B4-BE49-F238E27FC236}">
                <a16:creationId xmlns:a16="http://schemas.microsoft.com/office/drawing/2014/main" id="{49703C5F-5F58-BA30-7250-C7992EB0FE23}"/>
              </a:ext>
            </a:extLst>
          </p:cNvPr>
          <p:cNvSpPr/>
          <p:nvPr/>
        </p:nvSpPr>
        <p:spPr>
          <a:xfrm>
            <a:off x="3581400" y="3352800"/>
            <a:ext cx="7696200" cy="304800"/>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51442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6437FEF5-B0CB-E637-0F3A-F1B8ACA6799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7B4A4DA-5513-2EF0-C31B-44A9A085A68B}"/>
              </a:ext>
            </a:extLst>
          </p:cNvPr>
          <p:cNvSpPr/>
          <p:nvPr/>
        </p:nvSpPr>
        <p:spPr>
          <a:xfrm>
            <a:off x="2850444" y="1600200"/>
            <a:ext cx="6491111" cy="3651250"/>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EDC6AE9-E2BA-7EAC-93DF-3A174C77D66C}"/>
              </a:ext>
            </a:extLst>
          </p:cNvPr>
          <p:cNvSpPr txBox="1"/>
          <p:nvPr/>
        </p:nvSpPr>
        <p:spPr>
          <a:xfrm>
            <a:off x="2850444" y="2895600"/>
            <a:ext cx="6491111"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Constantia" panose="02030602050306030303" pitchFamily="18" charset="0"/>
              </a:rPr>
              <a:t>Reflections</a:t>
            </a:r>
          </a:p>
        </p:txBody>
      </p:sp>
    </p:spTree>
    <p:extLst>
      <p:ext uri="{BB962C8B-B14F-4D97-AF65-F5344CB8AC3E}">
        <p14:creationId xmlns:p14="http://schemas.microsoft.com/office/powerpoint/2010/main" val="5516459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03A5F-A24A-76EE-3718-A6DDFFCCA4D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603AAF3-E33D-49AE-E218-55C810886294}"/>
              </a:ext>
            </a:extLst>
          </p:cNvPr>
          <p:cNvSpPr>
            <a:spLocks noGrp="1"/>
          </p:cNvSpPr>
          <p:nvPr>
            <p:ph type="body" sz="quarter" idx="10"/>
          </p:nvPr>
        </p:nvSpPr>
        <p:spPr>
          <a:xfrm>
            <a:off x="2095500" y="1676400"/>
            <a:ext cx="8572500" cy="3505200"/>
          </a:xfrm>
        </p:spPr>
        <p:txBody>
          <a:bodyPr>
            <a:normAutofit/>
          </a:bodyPr>
          <a:lstStyle/>
          <a:p>
            <a:endParaRPr lang="en-US" sz="4000" dirty="0"/>
          </a:p>
          <a:p>
            <a:endParaRPr lang="en-US" sz="3600" dirty="0"/>
          </a:p>
          <a:p>
            <a:endParaRPr lang="en-US" sz="3600" dirty="0"/>
          </a:p>
        </p:txBody>
      </p:sp>
      <p:sp>
        <p:nvSpPr>
          <p:cNvPr id="3" name="Text Placeholder 2">
            <a:extLst>
              <a:ext uri="{FF2B5EF4-FFF2-40B4-BE49-F238E27FC236}">
                <a16:creationId xmlns:a16="http://schemas.microsoft.com/office/drawing/2014/main" id="{A5849BE5-68A3-4522-26C5-2875BF841933}"/>
              </a:ext>
            </a:extLst>
          </p:cNvPr>
          <p:cNvSpPr>
            <a:spLocks noGrp="1"/>
          </p:cNvSpPr>
          <p:nvPr>
            <p:ph type="body" sz="quarter" idx="11"/>
          </p:nvPr>
        </p:nvSpPr>
        <p:spPr>
          <a:xfrm>
            <a:off x="609600" y="533400"/>
            <a:ext cx="10972800" cy="990600"/>
          </a:xfrm>
        </p:spPr>
        <p:txBody>
          <a:bodyPr>
            <a:noAutofit/>
          </a:bodyPr>
          <a:lstStyle/>
          <a:p>
            <a:r>
              <a:rPr lang="en-US" sz="4000" dirty="0"/>
              <a:t>Walter Quattrociocchi </a:t>
            </a:r>
            <a:r>
              <a:rPr lang="en-US" sz="3200" dirty="0"/>
              <a:t>(Sapienza University of Rome)</a:t>
            </a:r>
            <a:endParaRPr lang="en-US" sz="4000" dirty="0"/>
          </a:p>
        </p:txBody>
      </p:sp>
      <p:sp>
        <p:nvSpPr>
          <p:cNvPr id="4" name="Text Placeholder 1">
            <a:extLst>
              <a:ext uri="{FF2B5EF4-FFF2-40B4-BE49-F238E27FC236}">
                <a16:creationId xmlns:a16="http://schemas.microsoft.com/office/drawing/2014/main" id="{F86E7716-72F6-CA85-01BD-4EC937A3BC87}"/>
              </a:ext>
            </a:extLst>
          </p:cNvPr>
          <p:cNvSpPr txBox="1">
            <a:spLocks/>
          </p:cNvSpPr>
          <p:nvPr/>
        </p:nvSpPr>
        <p:spPr>
          <a:xfrm>
            <a:off x="1638300" y="2438400"/>
            <a:ext cx="8915400" cy="3505200"/>
          </a:xfrm>
          <a:prstGeom prst="rect">
            <a:avLst/>
          </a:prstGeom>
        </p:spPr>
        <p:txBody>
          <a:bodyPr vert="horz" lIns="91440" tIns="45720" rIns="91440" bIns="45720" rtlCol="0">
            <a:noAutofit/>
          </a:bodyPr>
          <a:lstStyle>
            <a:lvl1pPr marL="365760" indent="-365760" algn="l" defTabSz="914400" rtl="0" eaLnBrk="1" latinLnBrk="0" hangingPunct="1">
              <a:spcBef>
                <a:spcPts val="600"/>
              </a:spcBef>
              <a:buFont typeface="Arial" pitchFamily="34" charset="0"/>
              <a:buNone/>
              <a:defRPr sz="3200" kern="1200">
                <a:solidFill>
                  <a:schemeClr val="bg1"/>
                </a:solidFill>
                <a:latin typeface="Century Schoolbook" panose="02040604050505020304" pitchFamily="18" charset="0"/>
                <a:ea typeface="+mn-ea"/>
                <a:cs typeface="+mn-cs"/>
              </a:defRPr>
            </a:lvl1pPr>
            <a:lvl2pPr marL="457200" indent="0" algn="l" defTabSz="914400" rtl="0" eaLnBrk="1" latinLnBrk="0" hangingPunct="1">
              <a:spcBef>
                <a:spcPct val="20000"/>
              </a:spcBef>
              <a:buFont typeface="Arial" pitchFamily="34" charset="0"/>
              <a:buNone/>
              <a:defRPr sz="2800" kern="1200">
                <a:solidFill>
                  <a:schemeClr val="bg1"/>
                </a:solidFill>
                <a:latin typeface="Century Schoolbook" panose="02040604050505020304" pitchFamily="18" charset="0"/>
                <a:ea typeface="+mn-ea"/>
                <a:cs typeface="+mn-cs"/>
              </a:defRPr>
            </a:lvl2pPr>
            <a:lvl3pPr marL="914400" indent="0" algn="l" defTabSz="914400" rtl="0" eaLnBrk="1" latinLnBrk="0" hangingPunct="1">
              <a:spcBef>
                <a:spcPct val="20000"/>
              </a:spcBef>
              <a:buFont typeface="Arial" pitchFamily="34" charset="0"/>
              <a:buNone/>
              <a:defRPr sz="2400" kern="1200">
                <a:solidFill>
                  <a:schemeClr val="bg1"/>
                </a:solidFill>
                <a:latin typeface="Century Schoolbook" panose="02040604050505020304" pitchFamily="18"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bg1"/>
                </a:solidFill>
                <a:latin typeface="Century Schoolbook" panose="02040604050505020304" pitchFamily="18"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bg1"/>
                </a:solidFill>
                <a:latin typeface="Century Schoolbook" panose="02040604050505020304"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3000"/>
              </a:spcBef>
            </a:pPr>
            <a:r>
              <a:rPr lang="en-US" dirty="0"/>
              <a:t>Linguistic plausibility of model was taken as a “surrogate” of truth.</a:t>
            </a:r>
          </a:p>
          <a:p>
            <a:pPr>
              <a:spcBef>
                <a:spcPts val="3000"/>
              </a:spcBef>
            </a:pPr>
            <a:r>
              <a:rPr lang="en-US" dirty="0"/>
              <a:t>Danger: The simulation of knowledge becoming indistinguishable, to the learner, from knowledge itself.” </a:t>
            </a:r>
          </a:p>
        </p:txBody>
      </p:sp>
      <p:sp>
        <p:nvSpPr>
          <p:cNvPr id="5" name="Text Placeholder 1">
            <a:extLst>
              <a:ext uri="{FF2B5EF4-FFF2-40B4-BE49-F238E27FC236}">
                <a16:creationId xmlns:a16="http://schemas.microsoft.com/office/drawing/2014/main" id="{EDA97908-8C96-68F2-AC58-00A95C606D7D}"/>
              </a:ext>
            </a:extLst>
          </p:cNvPr>
          <p:cNvSpPr txBox="1">
            <a:spLocks/>
          </p:cNvSpPr>
          <p:nvPr/>
        </p:nvSpPr>
        <p:spPr>
          <a:xfrm>
            <a:off x="609601" y="1219200"/>
            <a:ext cx="10058400" cy="762000"/>
          </a:xfrm>
          <a:prstGeom prst="rect">
            <a:avLst/>
          </a:prstGeom>
        </p:spPr>
        <p:txBody>
          <a:bodyPr vert="horz" lIns="91440" tIns="45720" rIns="91440" bIns="45720" rtlCol="0">
            <a:noAutofit/>
          </a:bodyPr>
          <a:lstStyle>
            <a:lvl1pPr marL="365760" indent="-365760" algn="l" defTabSz="914400" rtl="0" eaLnBrk="1" latinLnBrk="0" hangingPunct="1">
              <a:spcBef>
                <a:spcPts val="600"/>
              </a:spcBef>
              <a:buFont typeface="Arial" pitchFamily="34" charset="0"/>
              <a:buNone/>
              <a:defRPr sz="3200" kern="1200">
                <a:solidFill>
                  <a:schemeClr val="bg1"/>
                </a:solidFill>
                <a:latin typeface="Century Schoolbook" panose="02040604050505020304" pitchFamily="18" charset="0"/>
                <a:ea typeface="+mn-ea"/>
                <a:cs typeface="+mn-cs"/>
              </a:defRPr>
            </a:lvl1pPr>
            <a:lvl2pPr marL="457200" indent="0" algn="l" defTabSz="914400" rtl="0" eaLnBrk="1" latinLnBrk="0" hangingPunct="1">
              <a:spcBef>
                <a:spcPct val="20000"/>
              </a:spcBef>
              <a:buFont typeface="Arial" pitchFamily="34" charset="0"/>
              <a:buNone/>
              <a:defRPr sz="2800" kern="1200">
                <a:solidFill>
                  <a:schemeClr val="bg1"/>
                </a:solidFill>
                <a:latin typeface="Century Schoolbook" panose="02040604050505020304" pitchFamily="18" charset="0"/>
                <a:ea typeface="+mn-ea"/>
                <a:cs typeface="+mn-cs"/>
              </a:defRPr>
            </a:lvl2pPr>
            <a:lvl3pPr marL="914400" indent="0" algn="l" defTabSz="914400" rtl="0" eaLnBrk="1" latinLnBrk="0" hangingPunct="1">
              <a:spcBef>
                <a:spcPct val="20000"/>
              </a:spcBef>
              <a:buFont typeface="Arial" pitchFamily="34" charset="0"/>
              <a:buNone/>
              <a:defRPr sz="2400" kern="1200">
                <a:solidFill>
                  <a:schemeClr val="bg1"/>
                </a:solidFill>
                <a:latin typeface="Century Schoolbook" panose="02040604050505020304" pitchFamily="18"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bg1"/>
                </a:solidFill>
                <a:latin typeface="Century Schoolbook" panose="02040604050505020304" pitchFamily="18"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bg1"/>
                </a:solidFill>
                <a:latin typeface="Century Schoolbook" panose="02040604050505020304"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ts val="3000"/>
              </a:spcBef>
            </a:pPr>
            <a:r>
              <a:rPr lang="en-US" dirty="0">
                <a:latin typeface="Franklin Gothic Demi" panose="020B0703020102020204" pitchFamily="34" charset="0"/>
              </a:rPr>
              <a:t>Experiments that tested human and LLM “reasoning”</a:t>
            </a:r>
          </a:p>
        </p:txBody>
      </p:sp>
    </p:spTree>
    <p:extLst>
      <p:ext uri="{BB962C8B-B14F-4D97-AF65-F5344CB8AC3E}">
        <p14:creationId xmlns:p14="http://schemas.microsoft.com/office/powerpoint/2010/main" val="3193551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F8074-7005-7231-1E7E-7F066CA46BB1}"/>
              </a:ext>
            </a:extLst>
          </p:cNvPr>
          <p:cNvSpPr>
            <a:spLocks noGrp="1"/>
          </p:cNvSpPr>
          <p:nvPr>
            <p:ph type="body" sz="quarter" idx="11"/>
          </p:nvPr>
        </p:nvSpPr>
        <p:spPr/>
        <p:txBody>
          <a:bodyPr/>
          <a:lstStyle/>
          <a:p>
            <a:r>
              <a:rPr lang="en-US" dirty="0"/>
              <a:t>“An old issue”</a:t>
            </a:r>
          </a:p>
        </p:txBody>
      </p:sp>
      <p:pic>
        <p:nvPicPr>
          <p:cNvPr id="5" name="Picture 4">
            <a:extLst>
              <a:ext uri="{FF2B5EF4-FFF2-40B4-BE49-F238E27FC236}">
                <a16:creationId xmlns:a16="http://schemas.microsoft.com/office/drawing/2014/main" id="{E64F5C85-E98C-0D59-C5E2-9A0F032E92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790" y="1447800"/>
            <a:ext cx="4419600" cy="4917583"/>
          </a:xfrm>
          <a:prstGeom prst="rect">
            <a:avLst/>
          </a:prstGeom>
        </p:spPr>
      </p:pic>
      <p:pic>
        <p:nvPicPr>
          <p:cNvPr id="7" name="Picture 6">
            <a:extLst>
              <a:ext uri="{FF2B5EF4-FFF2-40B4-BE49-F238E27FC236}">
                <a16:creationId xmlns:a16="http://schemas.microsoft.com/office/drawing/2014/main" id="{23E714E9-CF02-1AC4-33E2-3D98B356EC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600" y="1676400"/>
            <a:ext cx="7309226" cy="4032457"/>
          </a:xfrm>
          <a:prstGeom prst="rect">
            <a:avLst/>
          </a:prstGeom>
        </p:spPr>
      </p:pic>
      <p:pic>
        <p:nvPicPr>
          <p:cNvPr id="9" name="Picture 8">
            <a:extLst>
              <a:ext uri="{FF2B5EF4-FFF2-40B4-BE49-F238E27FC236}">
                <a16:creationId xmlns:a16="http://schemas.microsoft.com/office/drawing/2014/main" id="{7090A52E-D13F-C531-AC23-D85D8E2525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57800" y="117305"/>
            <a:ext cx="5962956" cy="6623390"/>
          </a:xfrm>
          <a:prstGeom prst="rect">
            <a:avLst/>
          </a:prstGeom>
        </p:spPr>
      </p:pic>
    </p:spTree>
    <p:extLst>
      <p:ext uri="{BB962C8B-B14F-4D97-AF65-F5344CB8AC3E}">
        <p14:creationId xmlns:p14="http://schemas.microsoft.com/office/powerpoint/2010/main" val="274559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0C893-3BA5-07E7-78ED-C007360056E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900BB9A-25C2-0889-1318-F6F5F879ED30}"/>
              </a:ext>
            </a:extLst>
          </p:cNvPr>
          <p:cNvSpPr>
            <a:spLocks noGrp="1"/>
          </p:cNvSpPr>
          <p:nvPr>
            <p:ph type="body" sz="quarter" idx="10"/>
          </p:nvPr>
        </p:nvSpPr>
        <p:spPr>
          <a:xfrm>
            <a:off x="2095500" y="1676400"/>
            <a:ext cx="8572500" cy="3505200"/>
          </a:xfrm>
        </p:spPr>
        <p:txBody>
          <a:bodyPr>
            <a:normAutofit/>
          </a:bodyPr>
          <a:lstStyle/>
          <a:p>
            <a:endParaRPr lang="en-US" sz="4000" dirty="0"/>
          </a:p>
          <a:p>
            <a:endParaRPr lang="en-US" sz="3600" dirty="0"/>
          </a:p>
          <a:p>
            <a:endParaRPr lang="en-US" sz="3600" dirty="0"/>
          </a:p>
        </p:txBody>
      </p:sp>
      <p:sp>
        <p:nvSpPr>
          <p:cNvPr id="3" name="Text Placeholder 2">
            <a:extLst>
              <a:ext uri="{FF2B5EF4-FFF2-40B4-BE49-F238E27FC236}">
                <a16:creationId xmlns:a16="http://schemas.microsoft.com/office/drawing/2014/main" id="{D79D0298-03B7-30B1-2985-BF3193AA720A}"/>
              </a:ext>
            </a:extLst>
          </p:cNvPr>
          <p:cNvSpPr>
            <a:spLocks noGrp="1"/>
          </p:cNvSpPr>
          <p:nvPr>
            <p:ph type="body" sz="quarter" idx="11"/>
          </p:nvPr>
        </p:nvSpPr>
        <p:spPr>
          <a:xfrm>
            <a:off x="304800" y="533400"/>
            <a:ext cx="11582400" cy="990600"/>
          </a:xfrm>
        </p:spPr>
        <p:txBody>
          <a:bodyPr>
            <a:noAutofit/>
          </a:bodyPr>
          <a:lstStyle/>
          <a:p>
            <a:r>
              <a:rPr lang="en-US" sz="4000" dirty="0"/>
              <a:t>Luntz: “It’s not what you say, it’s what people hear”</a:t>
            </a:r>
          </a:p>
        </p:txBody>
      </p:sp>
      <p:sp>
        <p:nvSpPr>
          <p:cNvPr id="4" name="Text Placeholder 1">
            <a:extLst>
              <a:ext uri="{FF2B5EF4-FFF2-40B4-BE49-F238E27FC236}">
                <a16:creationId xmlns:a16="http://schemas.microsoft.com/office/drawing/2014/main" id="{C98E1CBD-796E-7E87-3A4C-4DC4C6D6431A}"/>
              </a:ext>
            </a:extLst>
          </p:cNvPr>
          <p:cNvSpPr txBox="1">
            <a:spLocks/>
          </p:cNvSpPr>
          <p:nvPr/>
        </p:nvSpPr>
        <p:spPr>
          <a:xfrm>
            <a:off x="2171700" y="1905000"/>
            <a:ext cx="7848600" cy="3657600"/>
          </a:xfrm>
          <a:prstGeom prst="rect">
            <a:avLst/>
          </a:prstGeom>
        </p:spPr>
        <p:txBody>
          <a:bodyPr vert="horz" lIns="91440" tIns="45720" rIns="91440" bIns="45720" rtlCol="0">
            <a:noAutofit/>
          </a:bodyPr>
          <a:lstStyle>
            <a:lvl1pPr marL="365760" indent="-365760" algn="l" defTabSz="914400" rtl="0" eaLnBrk="1" latinLnBrk="0" hangingPunct="1">
              <a:spcBef>
                <a:spcPts val="600"/>
              </a:spcBef>
              <a:buFont typeface="Arial" pitchFamily="34" charset="0"/>
              <a:buNone/>
              <a:defRPr sz="3200" kern="1200">
                <a:solidFill>
                  <a:schemeClr val="bg1"/>
                </a:solidFill>
                <a:latin typeface="Century Schoolbook" panose="02040604050505020304" pitchFamily="18" charset="0"/>
                <a:ea typeface="+mn-ea"/>
                <a:cs typeface="+mn-cs"/>
              </a:defRPr>
            </a:lvl1pPr>
            <a:lvl2pPr marL="457200" indent="0" algn="l" defTabSz="914400" rtl="0" eaLnBrk="1" latinLnBrk="0" hangingPunct="1">
              <a:spcBef>
                <a:spcPct val="20000"/>
              </a:spcBef>
              <a:buFont typeface="Arial" pitchFamily="34" charset="0"/>
              <a:buNone/>
              <a:defRPr sz="2800" kern="1200">
                <a:solidFill>
                  <a:schemeClr val="bg1"/>
                </a:solidFill>
                <a:latin typeface="Century Schoolbook" panose="02040604050505020304" pitchFamily="18" charset="0"/>
                <a:ea typeface="+mn-ea"/>
                <a:cs typeface="+mn-cs"/>
              </a:defRPr>
            </a:lvl2pPr>
            <a:lvl3pPr marL="914400" indent="0" algn="l" defTabSz="914400" rtl="0" eaLnBrk="1" latinLnBrk="0" hangingPunct="1">
              <a:spcBef>
                <a:spcPct val="20000"/>
              </a:spcBef>
              <a:buFont typeface="Arial" pitchFamily="34" charset="0"/>
              <a:buNone/>
              <a:defRPr sz="2400" kern="1200">
                <a:solidFill>
                  <a:schemeClr val="bg1"/>
                </a:solidFill>
                <a:latin typeface="Century Schoolbook" panose="02040604050505020304" pitchFamily="18"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bg1"/>
                </a:solidFill>
                <a:latin typeface="Century Schoolbook" panose="02040604050505020304" pitchFamily="18"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bg1"/>
                </a:solidFill>
                <a:latin typeface="Century Schoolbook" panose="02040604050505020304"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30000"/>
              </a:lnSpc>
              <a:spcBef>
                <a:spcPts val="0"/>
              </a:spcBef>
            </a:pPr>
            <a:r>
              <a:rPr lang="en-US" dirty="0"/>
              <a:t>Credibility as important as point of view</a:t>
            </a:r>
          </a:p>
          <a:p>
            <a:pPr>
              <a:lnSpc>
                <a:spcPct val="130000"/>
              </a:lnSpc>
              <a:spcBef>
                <a:spcPts val="0"/>
              </a:spcBef>
            </a:pPr>
            <a:r>
              <a:rPr lang="en-US" dirty="0"/>
              <a:t>Novelty—offer something new</a:t>
            </a:r>
          </a:p>
          <a:p>
            <a:pPr>
              <a:lnSpc>
                <a:spcPct val="130000"/>
              </a:lnSpc>
              <a:spcBef>
                <a:spcPts val="0"/>
              </a:spcBef>
            </a:pPr>
            <a:r>
              <a:rPr lang="en-US" dirty="0"/>
              <a:t>Speak </a:t>
            </a:r>
            <a:r>
              <a:rPr lang="en-US" dirty="0" err="1"/>
              <a:t>aspirationally</a:t>
            </a:r>
            <a:endParaRPr lang="en-US" dirty="0"/>
          </a:p>
          <a:p>
            <a:pPr>
              <a:lnSpc>
                <a:spcPct val="130000"/>
              </a:lnSpc>
              <a:spcBef>
                <a:spcPts val="0"/>
              </a:spcBef>
            </a:pPr>
            <a:r>
              <a:rPr lang="en-US" dirty="0"/>
              <a:t>Ask a question</a:t>
            </a:r>
          </a:p>
          <a:p>
            <a:pPr>
              <a:lnSpc>
                <a:spcPct val="130000"/>
              </a:lnSpc>
              <a:spcBef>
                <a:spcPts val="0"/>
              </a:spcBef>
            </a:pPr>
            <a:r>
              <a:rPr lang="en-US" dirty="0"/>
              <a:t>Provide context and explain relevance</a:t>
            </a:r>
          </a:p>
          <a:p>
            <a:pPr>
              <a:spcBef>
                <a:spcPts val="3000"/>
              </a:spcBef>
            </a:pPr>
            <a:endParaRPr lang="en-US" dirty="0"/>
          </a:p>
        </p:txBody>
      </p:sp>
    </p:spTree>
    <p:extLst>
      <p:ext uri="{BB962C8B-B14F-4D97-AF65-F5344CB8AC3E}">
        <p14:creationId xmlns:p14="http://schemas.microsoft.com/office/powerpoint/2010/main" val="31892577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60153-0F93-6673-E4F1-E8A94993D40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C3CFE5A-BD71-69C0-ADBD-43372A0643A0}"/>
              </a:ext>
            </a:extLst>
          </p:cNvPr>
          <p:cNvSpPr>
            <a:spLocks noGrp="1"/>
          </p:cNvSpPr>
          <p:nvPr>
            <p:ph type="body" sz="quarter" idx="10"/>
          </p:nvPr>
        </p:nvSpPr>
        <p:spPr>
          <a:xfrm>
            <a:off x="2095500" y="1676400"/>
            <a:ext cx="8572500" cy="3505200"/>
          </a:xfrm>
        </p:spPr>
        <p:txBody>
          <a:bodyPr>
            <a:normAutofit/>
          </a:bodyPr>
          <a:lstStyle/>
          <a:p>
            <a:endParaRPr lang="en-US" sz="4000" dirty="0"/>
          </a:p>
          <a:p>
            <a:endParaRPr lang="en-US" sz="3600" dirty="0"/>
          </a:p>
          <a:p>
            <a:endParaRPr lang="en-US" sz="3600" dirty="0"/>
          </a:p>
        </p:txBody>
      </p:sp>
      <p:sp>
        <p:nvSpPr>
          <p:cNvPr id="3" name="Text Placeholder 2">
            <a:extLst>
              <a:ext uri="{FF2B5EF4-FFF2-40B4-BE49-F238E27FC236}">
                <a16:creationId xmlns:a16="http://schemas.microsoft.com/office/drawing/2014/main" id="{0DF71C4C-0397-6D3E-E504-667761615F19}"/>
              </a:ext>
            </a:extLst>
          </p:cNvPr>
          <p:cNvSpPr>
            <a:spLocks noGrp="1"/>
          </p:cNvSpPr>
          <p:nvPr>
            <p:ph type="body" sz="quarter" idx="11"/>
          </p:nvPr>
        </p:nvSpPr>
        <p:spPr>
          <a:xfrm>
            <a:off x="609600" y="685800"/>
            <a:ext cx="10972800" cy="914400"/>
          </a:xfrm>
        </p:spPr>
        <p:txBody>
          <a:bodyPr>
            <a:noAutofit/>
          </a:bodyPr>
          <a:lstStyle/>
          <a:p>
            <a:r>
              <a:rPr lang="en-US" sz="4400" dirty="0"/>
              <a:t>Stephen Colbert’s “Truthiness”</a:t>
            </a:r>
          </a:p>
        </p:txBody>
      </p:sp>
      <p:sp>
        <p:nvSpPr>
          <p:cNvPr id="4" name="Text Placeholder 1">
            <a:extLst>
              <a:ext uri="{FF2B5EF4-FFF2-40B4-BE49-F238E27FC236}">
                <a16:creationId xmlns:a16="http://schemas.microsoft.com/office/drawing/2014/main" id="{52482770-4B1B-5C4C-A066-825CE382C145}"/>
              </a:ext>
            </a:extLst>
          </p:cNvPr>
          <p:cNvSpPr txBox="1">
            <a:spLocks/>
          </p:cNvSpPr>
          <p:nvPr/>
        </p:nvSpPr>
        <p:spPr>
          <a:xfrm>
            <a:off x="1104900" y="2743200"/>
            <a:ext cx="9982200" cy="1676400"/>
          </a:xfrm>
          <a:prstGeom prst="rect">
            <a:avLst/>
          </a:prstGeom>
        </p:spPr>
        <p:txBody>
          <a:bodyPr vert="horz" lIns="91440" tIns="45720" rIns="91440" bIns="45720" rtlCol="0">
            <a:noAutofit/>
          </a:bodyPr>
          <a:lstStyle>
            <a:lvl1pPr marL="365760" indent="-365760" algn="l" defTabSz="914400" rtl="0" eaLnBrk="1" latinLnBrk="0" hangingPunct="1">
              <a:spcBef>
                <a:spcPts val="600"/>
              </a:spcBef>
              <a:buFont typeface="Arial" pitchFamily="34" charset="0"/>
              <a:buNone/>
              <a:defRPr sz="3200" kern="1200">
                <a:solidFill>
                  <a:schemeClr val="bg1"/>
                </a:solidFill>
                <a:latin typeface="Century Schoolbook" panose="02040604050505020304" pitchFamily="18" charset="0"/>
                <a:ea typeface="+mn-ea"/>
                <a:cs typeface="+mn-cs"/>
              </a:defRPr>
            </a:lvl1pPr>
            <a:lvl2pPr marL="457200" indent="0" algn="l" defTabSz="914400" rtl="0" eaLnBrk="1" latinLnBrk="0" hangingPunct="1">
              <a:spcBef>
                <a:spcPct val="20000"/>
              </a:spcBef>
              <a:buFont typeface="Arial" pitchFamily="34" charset="0"/>
              <a:buNone/>
              <a:defRPr sz="2800" kern="1200">
                <a:solidFill>
                  <a:schemeClr val="bg1"/>
                </a:solidFill>
                <a:latin typeface="Century Schoolbook" panose="02040604050505020304" pitchFamily="18" charset="0"/>
                <a:ea typeface="+mn-ea"/>
                <a:cs typeface="+mn-cs"/>
              </a:defRPr>
            </a:lvl2pPr>
            <a:lvl3pPr marL="914400" indent="0" algn="l" defTabSz="914400" rtl="0" eaLnBrk="1" latinLnBrk="0" hangingPunct="1">
              <a:spcBef>
                <a:spcPct val="20000"/>
              </a:spcBef>
              <a:buFont typeface="Arial" pitchFamily="34" charset="0"/>
              <a:buNone/>
              <a:defRPr sz="2400" kern="1200">
                <a:solidFill>
                  <a:schemeClr val="bg1"/>
                </a:solidFill>
                <a:latin typeface="Century Schoolbook" panose="02040604050505020304" pitchFamily="18"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bg1"/>
                </a:solidFill>
                <a:latin typeface="Century Schoolbook" panose="02040604050505020304" pitchFamily="18"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bg1"/>
                </a:solidFill>
                <a:latin typeface="Century Schoolbook" panose="02040604050505020304"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3000"/>
              </a:spcBef>
            </a:pPr>
            <a:r>
              <a:rPr lang="en-US" sz="4000" dirty="0"/>
              <a:t>Truthiness concept: perceiving something as true because it “feels true”</a:t>
            </a:r>
          </a:p>
          <a:p>
            <a:pPr>
              <a:spcBef>
                <a:spcPts val="3000"/>
              </a:spcBef>
            </a:pPr>
            <a:endParaRPr lang="en-US" dirty="0"/>
          </a:p>
        </p:txBody>
      </p:sp>
    </p:spTree>
    <p:extLst>
      <p:ext uri="{BB962C8B-B14F-4D97-AF65-F5344CB8AC3E}">
        <p14:creationId xmlns:p14="http://schemas.microsoft.com/office/powerpoint/2010/main" val="38902659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56246-8D20-2276-57B3-38D8DC8C008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DEDE55A-DB04-2D9D-F21A-75F88D9C5501}"/>
              </a:ext>
            </a:extLst>
          </p:cNvPr>
          <p:cNvSpPr>
            <a:spLocks noGrp="1"/>
          </p:cNvSpPr>
          <p:nvPr>
            <p:ph type="body" sz="quarter" idx="10"/>
          </p:nvPr>
        </p:nvSpPr>
        <p:spPr>
          <a:xfrm>
            <a:off x="2095500" y="1676400"/>
            <a:ext cx="8001000" cy="3505200"/>
          </a:xfrm>
        </p:spPr>
        <p:txBody>
          <a:bodyPr>
            <a:normAutofit/>
          </a:bodyPr>
          <a:lstStyle/>
          <a:p>
            <a:endParaRPr lang="en-US" sz="4000" dirty="0"/>
          </a:p>
          <a:p>
            <a:endParaRPr lang="en-US" sz="3600" dirty="0"/>
          </a:p>
          <a:p>
            <a:endParaRPr lang="en-US" sz="3600" dirty="0"/>
          </a:p>
        </p:txBody>
      </p:sp>
      <p:sp>
        <p:nvSpPr>
          <p:cNvPr id="3" name="Text Placeholder 2">
            <a:extLst>
              <a:ext uri="{FF2B5EF4-FFF2-40B4-BE49-F238E27FC236}">
                <a16:creationId xmlns:a16="http://schemas.microsoft.com/office/drawing/2014/main" id="{FC708E03-4CD8-D6E6-79F6-8228C8E6D420}"/>
              </a:ext>
            </a:extLst>
          </p:cNvPr>
          <p:cNvSpPr>
            <a:spLocks noGrp="1"/>
          </p:cNvSpPr>
          <p:nvPr>
            <p:ph type="body" sz="quarter" idx="11"/>
          </p:nvPr>
        </p:nvSpPr>
        <p:spPr>
          <a:xfrm>
            <a:off x="1066800" y="533400"/>
            <a:ext cx="10058400" cy="1524000"/>
          </a:xfrm>
        </p:spPr>
        <p:txBody>
          <a:bodyPr>
            <a:noAutofit/>
          </a:bodyPr>
          <a:lstStyle/>
          <a:p>
            <a:r>
              <a:rPr lang="en-US" sz="4400" dirty="0"/>
              <a:t>“Claude reigns over the usual Gen AI suspects for the moment.”</a:t>
            </a:r>
            <a:endParaRPr lang="en-US" sz="4400" i="1" dirty="0"/>
          </a:p>
        </p:txBody>
      </p:sp>
      <p:sp>
        <p:nvSpPr>
          <p:cNvPr id="5" name="Text Placeholder 2">
            <a:extLst>
              <a:ext uri="{FF2B5EF4-FFF2-40B4-BE49-F238E27FC236}">
                <a16:creationId xmlns:a16="http://schemas.microsoft.com/office/drawing/2014/main" id="{03564AF8-4A23-53B9-95F2-A728869A5C28}"/>
              </a:ext>
            </a:extLst>
          </p:cNvPr>
          <p:cNvSpPr txBox="1">
            <a:spLocks/>
          </p:cNvSpPr>
          <p:nvPr/>
        </p:nvSpPr>
        <p:spPr>
          <a:xfrm>
            <a:off x="1447800" y="2667000"/>
            <a:ext cx="9448800" cy="1524000"/>
          </a:xfrm>
          <a:prstGeom prst="rect">
            <a:avLst/>
          </a:prstGeom>
        </p:spPr>
        <p:txBody>
          <a:bodyPr vert="horz" lIns="91440" tIns="45720" rIns="91440" bIns="45720" rtlCol="0">
            <a:noAutofit/>
          </a:bodyPr>
          <a:lstStyle>
            <a:lvl1pPr marL="0" indent="0" algn="l" defTabSz="914400" rtl="0" eaLnBrk="1" latinLnBrk="0" hangingPunct="1">
              <a:spcBef>
                <a:spcPct val="20000"/>
              </a:spcBef>
              <a:buFont typeface="Arial" pitchFamily="34" charset="0"/>
              <a:buNone/>
              <a:defRPr sz="4800" kern="1200">
                <a:solidFill>
                  <a:schemeClr val="bg1"/>
                </a:solidFill>
                <a:latin typeface="Franklin Gothic Demi" panose="020B0703020102020204"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4400" dirty="0">
                <a:latin typeface="Century Schoolbook" panose="02040604050505020304" pitchFamily="18" charset="0"/>
              </a:rPr>
              <a:t>I asked Claude, </a:t>
            </a:r>
          </a:p>
          <a:p>
            <a:pPr algn="ctr"/>
            <a:r>
              <a:rPr lang="en-US" sz="4400" dirty="0">
                <a:latin typeface="Century Schoolbook" panose="02040604050505020304" pitchFamily="18" charset="0"/>
              </a:rPr>
              <a:t>“Why is that statement humorous?”</a:t>
            </a:r>
            <a:endParaRPr lang="en-US" sz="4400" i="1" dirty="0">
              <a:latin typeface="Century Schoolbook" panose="02040604050505020304" pitchFamily="18" charset="0"/>
            </a:endParaRPr>
          </a:p>
        </p:txBody>
      </p:sp>
    </p:spTree>
    <p:extLst>
      <p:ext uri="{BB962C8B-B14F-4D97-AF65-F5344CB8AC3E}">
        <p14:creationId xmlns:p14="http://schemas.microsoft.com/office/powerpoint/2010/main" val="3102712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07A1C-B40E-538A-5F2D-6C720390E26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DF95994-159E-1956-8D6B-A1EC69B5B47C}"/>
              </a:ext>
            </a:extLst>
          </p:cNvPr>
          <p:cNvSpPr>
            <a:spLocks noGrp="1"/>
          </p:cNvSpPr>
          <p:nvPr>
            <p:ph type="body" sz="quarter" idx="10"/>
          </p:nvPr>
        </p:nvSpPr>
        <p:spPr>
          <a:xfrm>
            <a:off x="2095500" y="1676400"/>
            <a:ext cx="8001000" cy="3505200"/>
          </a:xfrm>
        </p:spPr>
        <p:txBody>
          <a:bodyPr>
            <a:normAutofit/>
          </a:bodyPr>
          <a:lstStyle/>
          <a:p>
            <a:endParaRPr lang="en-US" sz="4000" dirty="0"/>
          </a:p>
          <a:p>
            <a:endParaRPr lang="en-US" sz="3600" dirty="0"/>
          </a:p>
          <a:p>
            <a:endParaRPr lang="en-US" sz="3600" dirty="0"/>
          </a:p>
        </p:txBody>
      </p:sp>
      <p:sp>
        <p:nvSpPr>
          <p:cNvPr id="3" name="Text Placeholder 2">
            <a:extLst>
              <a:ext uri="{FF2B5EF4-FFF2-40B4-BE49-F238E27FC236}">
                <a16:creationId xmlns:a16="http://schemas.microsoft.com/office/drawing/2014/main" id="{F22A1316-1644-E272-0C73-1285CAC95B68}"/>
              </a:ext>
            </a:extLst>
          </p:cNvPr>
          <p:cNvSpPr>
            <a:spLocks noGrp="1"/>
          </p:cNvSpPr>
          <p:nvPr>
            <p:ph type="body" sz="quarter" idx="11"/>
          </p:nvPr>
        </p:nvSpPr>
        <p:spPr>
          <a:xfrm>
            <a:off x="609600" y="533400"/>
            <a:ext cx="10972800" cy="1066800"/>
          </a:xfrm>
        </p:spPr>
        <p:txBody>
          <a:bodyPr>
            <a:noAutofit/>
          </a:bodyPr>
          <a:lstStyle/>
          <a:p>
            <a:r>
              <a:rPr lang="en-US" sz="4000" i="1" dirty="0"/>
              <a:t>Why is the statement humorous?</a:t>
            </a:r>
          </a:p>
        </p:txBody>
      </p:sp>
      <p:sp>
        <p:nvSpPr>
          <p:cNvPr id="4" name="Text Placeholder 1">
            <a:extLst>
              <a:ext uri="{FF2B5EF4-FFF2-40B4-BE49-F238E27FC236}">
                <a16:creationId xmlns:a16="http://schemas.microsoft.com/office/drawing/2014/main" id="{8F80F1F4-85A8-FF9B-2757-516DE6D60AC6}"/>
              </a:ext>
            </a:extLst>
          </p:cNvPr>
          <p:cNvSpPr txBox="1">
            <a:spLocks/>
          </p:cNvSpPr>
          <p:nvPr/>
        </p:nvSpPr>
        <p:spPr>
          <a:xfrm>
            <a:off x="806369" y="1905000"/>
            <a:ext cx="10579261" cy="3733800"/>
          </a:xfrm>
          <a:prstGeom prst="rect">
            <a:avLst/>
          </a:prstGeom>
        </p:spPr>
        <p:txBody>
          <a:bodyPr vert="horz" lIns="91440" tIns="45720" rIns="91440" bIns="45720" rtlCol="0">
            <a:noAutofit/>
          </a:bodyPr>
          <a:lstStyle>
            <a:lvl1pPr marL="365760" indent="-365760" algn="l" defTabSz="914400" rtl="0" eaLnBrk="1" latinLnBrk="0" hangingPunct="1">
              <a:spcBef>
                <a:spcPts val="600"/>
              </a:spcBef>
              <a:buFont typeface="Arial" pitchFamily="34" charset="0"/>
              <a:buNone/>
              <a:defRPr sz="3200" kern="1200">
                <a:solidFill>
                  <a:schemeClr val="bg1"/>
                </a:solidFill>
                <a:latin typeface="Century Schoolbook" panose="02040604050505020304" pitchFamily="18" charset="0"/>
                <a:ea typeface="+mn-ea"/>
                <a:cs typeface="+mn-cs"/>
              </a:defRPr>
            </a:lvl1pPr>
            <a:lvl2pPr marL="457200" indent="0" algn="l" defTabSz="914400" rtl="0" eaLnBrk="1" latinLnBrk="0" hangingPunct="1">
              <a:spcBef>
                <a:spcPct val="20000"/>
              </a:spcBef>
              <a:buFont typeface="Arial" pitchFamily="34" charset="0"/>
              <a:buNone/>
              <a:defRPr sz="2800" kern="1200">
                <a:solidFill>
                  <a:schemeClr val="bg1"/>
                </a:solidFill>
                <a:latin typeface="Century Schoolbook" panose="02040604050505020304" pitchFamily="18" charset="0"/>
                <a:ea typeface="+mn-ea"/>
                <a:cs typeface="+mn-cs"/>
              </a:defRPr>
            </a:lvl2pPr>
            <a:lvl3pPr marL="914400" indent="0" algn="l" defTabSz="914400" rtl="0" eaLnBrk="1" latinLnBrk="0" hangingPunct="1">
              <a:spcBef>
                <a:spcPct val="20000"/>
              </a:spcBef>
              <a:buFont typeface="Arial" pitchFamily="34" charset="0"/>
              <a:buNone/>
              <a:defRPr sz="2400" kern="1200">
                <a:solidFill>
                  <a:schemeClr val="bg1"/>
                </a:solidFill>
                <a:latin typeface="Century Schoolbook" panose="02040604050505020304" pitchFamily="18"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bg1"/>
                </a:solidFill>
                <a:latin typeface="Century Schoolbook" panose="02040604050505020304" pitchFamily="18"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bg1"/>
                </a:solidFill>
                <a:latin typeface="Century Schoolbook" panose="02040604050505020304"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3000"/>
              </a:spcBef>
            </a:pPr>
            <a:r>
              <a:rPr lang="en-US" sz="3500" dirty="0"/>
              <a:t>Riff on “the usual suspects.” Connotes criminality, refers to the classic idiom, &amp; a famous film title</a:t>
            </a:r>
          </a:p>
          <a:p>
            <a:pPr>
              <a:spcBef>
                <a:spcPts val="3000"/>
              </a:spcBef>
            </a:pPr>
            <a:r>
              <a:rPr lang="en-US" sz="3500" dirty="0"/>
              <a:t> Humorously frames major AI companies as a rogues’ gallery of criminal characters</a:t>
            </a:r>
          </a:p>
          <a:p>
            <a:pPr>
              <a:spcBef>
                <a:spcPts val="3000"/>
              </a:spcBef>
            </a:pPr>
            <a:r>
              <a:rPr lang="en-US" sz="3500" dirty="0"/>
              <a:t>Claude “reigning” over this shady lineup</a:t>
            </a:r>
          </a:p>
          <a:p>
            <a:endParaRPr lang="en-US" dirty="0"/>
          </a:p>
        </p:txBody>
      </p:sp>
    </p:spTree>
    <p:extLst>
      <p:ext uri="{BB962C8B-B14F-4D97-AF65-F5344CB8AC3E}">
        <p14:creationId xmlns:p14="http://schemas.microsoft.com/office/powerpoint/2010/main" val="1990161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A3C8B-510F-FCF3-64B8-992B90A7FA9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AF74272-5B3A-12ED-528B-594E5DDAEC4C}"/>
              </a:ext>
            </a:extLst>
          </p:cNvPr>
          <p:cNvSpPr>
            <a:spLocks noGrp="1"/>
          </p:cNvSpPr>
          <p:nvPr>
            <p:ph type="body" sz="quarter" idx="10"/>
          </p:nvPr>
        </p:nvSpPr>
        <p:spPr>
          <a:xfrm>
            <a:off x="2095500" y="1676400"/>
            <a:ext cx="8001000" cy="3505200"/>
          </a:xfrm>
        </p:spPr>
        <p:txBody>
          <a:bodyPr>
            <a:normAutofit/>
          </a:bodyPr>
          <a:lstStyle/>
          <a:p>
            <a:endParaRPr lang="en-US" sz="4000" dirty="0"/>
          </a:p>
          <a:p>
            <a:endParaRPr lang="en-US" sz="3600" dirty="0"/>
          </a:p>
          <a:p>
            <a:endParaRPr lang="en-US" sz="3600" dirty="0"/>
          </a:p>
        </p:txBody>
      </p:sp>
      <p:sp>
        <p:nvSpPr>
          <p:cNvPr id="3" name="Text Placeholder 2">
            <a:extLst>
              <a:ext uri="{FF2B5EF4-FFF2-40B4-BE49-F238E27FC236}">
                <a16:creationId xmlns:a16="http://schemas.microsoft.com/office/drawing/2014/main" id="{A98F2738-07FC-0078-9D3B-37B4EA08C629}"/>
              </a:ext>
            </a:extLst>
          </p:cNvPr>
          <p:cNvSpPr>
            <a:spLocks noGrp="1"/>
          </p:cNvSpPr>
          <p:nvPr>
            <p:ph type="body" sz="quarter" idx="11"/>
          </p:nvPr>
        </p:nvSpPr>
        <p:spPr>
          <a:xfrm>
            <a:off x="609600" y="533400"/>
            <a:ext cx="10972800" cy="1524000"/>
          </a:xfrm>
        </p:spPr>
        <p:txBody>
          <a:bodyPr>
            <a:noAutofit/>
          </a:bodyPr>
          <a:lstStyle/>
          <a:p>
            <a:r>
              <a:rPr lang="en-US" sz="4400" i="1" dirty="0"/>
              <a:t>Why is the statement humorous?</a:t>
            </a:r>
          </a:p>
        </p:txBody>
      </p:sp>
      <p:sp>
        <p:nvSpPr>
          <p:cNvPr id="4" name="Text Placeholder 1">
            <a:extLst>
              <a:ext uri="{FF2B5EF4-FFF2-40B4-BE49-F238E27FC236}">
                <a16:creationId xmlns:a16="http://schemas.microsoft.com/office/drawing/2014/main" id="{1E8285A6-48E9-14B9-7F07-0C779EAE8F6E}"/>
              </a:ext>
            </a:extLst>
          </p:cNvPr>
          <p:cNvSpPr txBox="1">
            <a:spLocks/>
          </p:cNvSpPr>
          <p:nvPr/>
        </p:nvSpPr>
        <p:spPr>
          <a:xfrm>
            <a:off x="1104900" y="1981200"/>
            <a:ext cx="9982200" cy="3505200"/>
          </a:xfrm>
          <a:prstGeom prst="rect">
            <a:avLst/>
          </a:prstGeom>
        </p:spPr>
        <p:txBody>
          <a:bodyPr vert="horz" lIns="91440" tIns="45720" rIns="91440" bIns="45720" rtlCol="0">
            <a:noAutofit/>
          </a:bodyPr>
          <a:lstStyle>
            <a:lvl1pPr marL="365760" indent="-365760" algn="l" defTabSz="914400" rtl="0" eaLnBrk="1" latinLnBrk="0" hangingPunct="1">
              <a:spcBef>
                <a:spcPts val="600"/>
              </a:spcBef>
              <a:buFont typeface="Arial" pitchFamily="34" charset="0"/>
              <a:buNone/>
              <a:defRPr sz="3200" kern="1200">
                <a:solidFill>
                  <a:schemeClr val="bg1"/>
                </a:solidFill>
                <a:latin typeface="Century Schoolbook" panose="02040604050505020304" pitchFamily="18" charset="0"/>
                <a:ea typeface="+mn-ea"/>
                <a:cs typeface="+mn-cs"/>
              </a:defRPr>
            </a:lvl1pPr>
            <a:lvl2pPr marL="457200" indent="0" algn="l" defTabSz="914400" rtl="0" eaLnBrk="1" latinLnBrk="0" hangingPunct="1">
              <a:spcBef>
                <a:spcPct val="20000"/>
              </a:spcBef>
              <a:buFont typeface="Arial" pitchFamily="34" charset="0"/>
              <a:buNone/>
              <a:defRPr sz="2800" kern="1200">
                <a:solidFill>
                  <a:schemeClr val="bg1"/>
                </a:solidFill>
                <a:latin typeface="Century Schoolbook" panose="02040604050505020304" pitchFamily="18" charset="0"/>
                <a:ea typeface="+mn-ea"/>
                <a:cs typeface="+mn-cs"/>
              </a:defRPr>
            </a:lvl2pPr>
            <a:lvl3pPr marL="914400" indent="0" algn="l" defTabSz="914400" rtl="0" eaLnBrk="1" latinLnBrk="0" hangingPunct="1">
              <a:spcBef>
                <a:spcPct val="20000"/>
              </a:spcBef>
              <a:buFont typeface="Arial" pitchFamily="34" charset="0"/>
              <a:buNone/>
              <a:defRPr sz="2400" kern="1200">
                <a:solidFill>
                  <a:schemeClr val="bg1"/>
                </a:solidFill>
                <a:latin typeface="Century Schoolbook" panose="02040604050505020304" pitchFamily="18"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bg1"/>
                </a:solidFill>
                <a:latin typeface="Century Schoolbook" panose="02040604050505020304" pitchFamily="18"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bg1"/>
                </a:solidFill>
                <a:latin typeface="Century Schoolbook" panose="02040604050505020304"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3000"/>
              </a:spcBef>
            </a:pPr>
            <a:r>
              <a:rPr lang="en-US" dirty="0"/>
              <a:t>“There's a slight self-congratulatory wink to it...”</a:t>
            </a:r>
          </a:p>
          <a:p>
            <a:endParaRPr lang="en-US" b="1" dirty="0"/>
          </a:p>
          <a:p>
            <a:r>
              <a:rPr lang="en-US" dirty="0"/>
              <a:t>“ </a:t>
            </a:r>
            <a:r>
              <a:rPr lang="en-US" b="1" dirty="0"/>
              <a:t>for the moment</a:t>
            </a:r>
            <a:r>
              <a:rPr lang="en-US" dirty="0"/>
              <a:t> adds a final dry touch — acknowledging that this criminal underworld is unstable and the rankings could shift...”</a:t>
            </a:r>
          </a:p>
          <a:p>
            <a:endParaRPr lang="en-US" dirty="0"/>
          </a:p>
        </p:txBody>
      </p:sp>
    </p:spTree>
    <p:extLst>
      <p:ext uri="{BB962C8B-B14F-4D97-AF65-F5344CB8AC3E}">
        <p14:creationId xmlns:p14="http://schemas.microsoft.com/office/powerpoint/2010/main" val="18385546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F2850-6AB9-87B2-621C-32AA1E5916B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E4466D5-1FC0-7D5A-7D17-71E687E5645A}"/>
              </a:ext>
            </a:extLst>
          </p:cNvPr>
          <p:cNvSpPr>
            <a:spLocks noGrp="1"/>
          </p:cNvSpPr>
          <p:nvPr>
            <p:ph type="body" sz="quarter" idx="10"/>
          </p:nvPr>
        </p:nvSpPr>
        <p:spPr>
          <a:xfrm>
            <a:off x="2095500" y="1676400"/>
            <a:ext cx="8001000" cy="3505200"/>
          </a:xfrm>
        </p:spPr>
        <p:txBody>
          <a:bodyPr>
            <a:normAutofit/>
          </a:bodyPr>
          <a:lstStyle/>
          <a:p>
            <a:endParaRPr lang="en-US" sz="4000" dirty="0"/>
          </a:p>
          <a:p>
            <a:endParaRPr lang="en-US" sz="3600" dirty="0"/>
          </a:p>
          <a:p>
            <a:endParaRPr lang="en-US" sz="3600" dirty="0"/>
          </a:p>
        </p:txBody>
      </p:sp>
      <p:sp>
        <p:nvSpPr>
          <p:cNvPr id="3" name="Text Placeholder 2">
            <a:extLst>
              <a:ext uri="{FF2B5EF4-FFF2-40B4-BE49-F238E27FC236}">
                <a16:creationId xmlns:a16="http://schemas.microsoft.com/office/drawing/2014/main" id="{49EDFB61-A10A-85A0-D733-BC70B4CC8BE3}"/>
              </a:ext>
            </a:extLst>
          </p:cNvPr>
          <p:cNvSpPr>
            <a:spLocks noGrp="1"/>
          </p:cNvSpPr>
          <p:nvPr>
            <p:ph type="body" sz="quarter" idx="11"/>
          </p:nvPr>
        </p:nvSpPr>
        <p:spPr>
          <a:xfrm>
            <a:off x="609600" y="533400"/>
            <a:ext cx="10972800" cy="1524000"/>
          </a:xfrm>
        </p:spPr>
        <p:txBody>
          <a:bodyPr>
            <a:noAutofit/>
          </a:bodyPr>
          <a:lstStyle/>
          <a:p>
            <a:r>
              <a:rPr lang="en-US" sz="4400" i="1" dirty="0"/>
              <a:t>Why is the statement humorous?</a:t>
            </a:r>
          </a:p>
        </p:txBody>
      </p:sp>
      <p:sp>
        <p:nvSpPr>
          <p:cNvPr id="4" name="Text Placeholder 1">
            <a:extLst>
              <a:ext uri="{FF2B5EF4-FFF2-40B4-BE49-F238E27FC236}">
                <a16:creationId xmlns:a16="http://schemas.microsoft.com/office/drawing/2014/main" id="{506FCC97-FD01-4097-CE1C-D3E16488890A}"/>
              </a:ext>
            </a:extLst>
          </p:cNvPr>
          <p:cNvSpPr txBox="1">
            <a:spLocks/>
          </p:cNvSpPr>
          <p:nvPr/>
        </p:nvSpPr>
        <p:spPr>
          <a:xfrm>
            <a:off x="1524000" y="2084408"/>
            <a:ext cx="9144000" cy="4114800"/>
          </a:xfrm>
          <a:prstGeom prst="rect">
            <a:avLst/>
          </a:prstGeom>
        </p:spPr>
        <p:txBody>
          <a:bodyPr vert="horz" lIns="91440" tIns="45720" rIns="91440" bIns="45720" rtlCol="0">
            <a:noAutofit/>
          </a:bodyPr>
          <a:lstStyle>
            <a:lvl1pPr marL="365760" indent="-365760" algn="l" defTabSz="914400" rtl="0" eaLnBrk="1" latinLnBrk="0" hangingPunct="1">
              <a:spcBef>
                <a:spcPts val="600"/>
              </a:spcBef>
              <a:buFont typeface="Arial" pitchFamily="34" charset="0"/>
              <a:buNone/>
              <a:defRPr sz="3200" kern="1200">
                <a:solidFill>
                  <a:schemeClr val="bg1"/>
                </a:solidFill>
                <a:latin typeface="Century Schoolbook" panose="02040604050505020304" pitchFamily="18" charset="0"/>
                <a:ea typeface="+mn-ea"/>
                <a:cs typeface="+mn-cs"/>
              </a:defRPr>
            </a:lvl1pPr>
            <a:lvl2pPr marL="457200" indent="0" algn="l" defTabSz="914400" rtl="0" eaLnBrk="1" latinLnBrk="0" hangingPunct="1">
              <a:spcBef>
                <a:spcPct val="20000"/>
              </a:spcBef>
              <a:buFont typeface="Arial" pitchFamily="34" charset="0"/>
              <a:buNone/>
              <a:defRPr sz="2800" kern="1200">
                <a:solidFill>
                  <a:schemeClr val="bg1"/>
                </a:solidFill>
                <a:latin typeface="Century Schoolbook" panose="02040604050505020304" pitchFamily="18" charset="0"/>
                <a:ea typeface="+mn-ea"/>
                <a:cs typeface="+mn-cs"/>
              </a:defRPr>
            </a:lvl2pPr>
            <a:lvl3pPr marL="914400" indent="0" algn="l" defTabSz="914400" rtl="0" eaLnBrk="1" latinLnBrk="0" hangingPunct="1">
              <a:spcBef>
                <a:spcPct val="20000"/>
              </a:spcBef>
              <a:buFont typeface="Arial" pitchFamily="34" charset="0"/>
              <a:buNone/>
              <a:defRPr sz="2400" kern="1200">
                <a:solidFill>
                  <a:schemeClr val="bg1"/>
                </a:solidFill>
                <a:latin typeface="Century Schoolbook" panose="02040604050505020304" pitchFamily="18"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bg1"/>
                </a:solidFill>
                <a:latin typeface="Century Schoolbook" panose="02040604050505020304" pitchFamily="18"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bg1"/>
                </a:solidFill>
                <a:latin typeface="Century Schoolbook" panose="02040604050505020304"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3000"/>
              </a:spcBef>
            </a:pPr>
            <a:r>
              <a:rPr lang="en-US" sz="3600" dirty="0"/>
              <a:t>“it's funny because it casts a mundane AI performance comparison as a </a:t>
            </a:r>
            <a:r>
              <a:rPr lang="en-US" sz="3600" b="1" dirty="0"/>
              <a:t>noir crime drama</a:t>
            </a:r>
            <a:r>
              <a:rPr lang="en-US" sz="3600" dirty="0"/>
              <a:t>, with a touch of self-awareness and humility at the end.”</a:t>
            </a:r>
          </a:p>
          <a:p>
            <a:pPr algn="ctr">
              <a:spcBef>
                <a:spcPts val="3000"/>
              </a:spcBef>
            </a:pPr>
            <a:r>
              <a:rPr lang="en-US" sz="5400" dirty="0">
                <a:solidFill>
                  <a:srgbClr val="FFC000"/>
                </a:solidFill>
              </a:rPr>
              <a:t>Wrong!</a:t>
            </a:r>
          </a:p>
        </p:txBody>
      </p:sp>
    </p:spTree>
    <p:extLst>
      <p:ext uri="{BB962C8B-B14F-4D97-AF65-F5344CB8AC3E}">
        <p14:creationId xmlns:p14="http://schemas.microsoft.com/office/powerpoint/2010/main" val="829468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2546B-3716-A87B-246C-44B9A5DDF7A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06125E3-5B91-7715-8206-7E285B55D648}"/>
              </a:ext>
            </a:extLst>
          </p:cNvPr>
          <p:cNvSpPr>
            <a:spLocks noGrp="1"/>
          </p:cNvSpPr>
          <p:nvPr>
            <p:ph type="body" sz="quarter" idx="10"/>
          </p:nvPr>
        </p:nvSpPr>
        <p:spPr>
          <a:xfrm>
            <a:off x="838200" y="2209800"/>
            <a:ext cx="10515600" cy="2944792"/>
          </a:xfrm>
        </p:spPr>
        <p:txBody>
          <a:bodyPr>
            <a:normAutofit fontScale="92500" lnSpcReduction="20000"/>
          </a:bodyPr>
          <a:lstStyle/>
          <a:p>
            <a:pPr>
              <a:spcBef>
                <a:spcPts val="3000"/>
              </a:spcBef>
            </a:pPr>
            <a:r>
              <a:rPr lang="en-US" sz="3500" dirty="0"/>
              <a:t>“I somewhat know about Claude, but what is it again?”</a:t>
            </a:r>
          </a:p>
          <a:p>
            <a:pPr>
              <a:spcBef>
                <a:spcPts val="3000"/>
              </a:spcBef>
            </a:pPr>
            <a:r>
              <a:rPr lang="en-US" sz="3500" dirty="0"/>
              <a:t>Excel templates</a:t>
            </a:r>
          </a:p>
          <a:p>
            <a:pPr>
              <a:spcBef>
                <a:spcPts val="3000"/>
              </a:spcBef>
            </a:pPr>
            <a:r>
              <a:rPr lang="en-US" sz="3500" dirty="0"/>
              <a:t>Can Claude do better than an instructional designer?</a:t>
            </a:r>
          </a:p>
          <a:p>
            <a:pPr>
              <a:spcBef>
                <a:spcPts val="3000"/>
              </a:spcBef>
            </a:pPr>
            <a:r>
              <a:rPr lang="en-US" sz="3500" dirty="0"/>
              <a:t>Larger issues raised by results Claude produces</a:t>
            </a:r>
          </a:p>
          <a:p>
            <a:endParaRPr lang="en-US" sz="3500" dirty="0"/>
          </a:p>
          <a:p>
            <a:pPr>
              <a:spcBef>
                <a:spcPts val="3000"/>
              </a:spcBef>
            </a:pPr>
            <a:endParaRPr lang="en-US" sz="3600" dirty="0"/>
          </a:p>
          <a:p>
            <a:endParaRPr lang="en-US" dirty="0"/>
          </a:p>
        </p:txBody>
      </p:sp>
      <p:sp>
        <p:nvSpPr>
          <p:cNvPr id="3" name="Text Placeholder 2">
            <a:extLst>
              <a:ext uri="{FF2B5EF4-FFF2-40B4-BE49-F238E27FC236}">
                <a16:creationId xmlns:a16="http://schemas.microsoft.com/office/drawing/2014/main" id="{9FC4B4E5-9B0D-8C14-4892-1EC4E1DF58AD}"/>
              </a:ext>
            </a:extLst>
          </p:cNvPr>
          <p:cNvSpPr>
            <a:spLocks noGrp="1"/>
          </p:cNvSpPr>
          <p:nvPr>
            <p:ph type="body" sz="quarter" idx="11"/>
          </p:nvPr>
        </p:nvSpPr>
        <p:spPr/>
        <p:txBody>
          <a:bodyPr/>
          <a:lstStyle/>
          <a:p>
            <a:r>
              <a:rPr lang="en-US" dirty="0"/>
              <a:t>Plan for Today</a:t>
            </a:r>
          </a:p>
        </p:txBody>
      </p:sp>
    </p:spTree>
    <p:extLst>
      <p:ext uri="{BB962C8B-B14F-4D97-AF65-F5344CB8AC3E}">
        <p14:creationId xmlns:p14="http://schemas.microsoft.com/office/powerpoint/2010/main" val="33063159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91E92-AD03-BE6D-CE76-F6F8884F353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4AAEFFF-E287-2E4E-B996-A2EECE7FBEDB}"/>
              </a:ext>
            </a:extLst>
          </p:cNvPr>
          <p:cNvSpPr>
            <a:spLocks noGrp="1"/>
          </p:cNvSpPr>
          <p:nvPr>
            <p:ph type="body" sz="quarter" idx="11"/>
          </p:nvPr>
        </p:nvSpPr>
        <p:spPr/>
        <p:txBody>
          <a:bodyPr>
            <a:noAutofit/>
          </a:bodyPr>
          <a:lstStyle/>
          <a:p>
            <a:r>
              <a:rPr lang="en-US" sz="4000" dirty="0"/>
              <a:t>How is a Claude agent like a character actor?</a:t>
            </a:r>
          </a:p>
        </p:txBody>
      </p:sp>
      <p:sp>
        <p:nvSpPr>
          <p:cNvPr id="6" name="Text Placeholder 1">
            <a:extLst>
              <a:ext uri="{FF2B5EF4-FFF2-40B4-BE49-F238E27FC236}">
                <a16:creationId xmlns:a16="http://schemas.microsoft.com/office/drawing/2014/main" id="{3FDBE260-02BB-CFF9-0554-25F81BCC4BE5}"/>
              </a:ext>
            </a:extLst>
          </p:cNvPr>
          <p:cNvSpPr txBox="1">
            <a:spLocks/>
          </p:cNvSpPr>
          <p:nvPr/>
        </p:nvSpPr>
        <p:spPr>
          <a:xfrm>
            <a:off x="838200" y="2209800"/>
            <a:ext cx="10515600" cy="2944792"/>
          </a:xfrm>
          <a:prstGeom prst="rect">
            <a:avLst/>
          </a:prstGeom>
        </p:spPr>
        <p:txBody>
          <a:bodyPr vert="horz" lIns="91440" tIns="45720" rIns="91440" bIns="45720" rtlCol="0">
            <a:normAutofit/>
          </a:bodyPr>
          <a:lstStyle>
            <a:lvl1pPr marL="365760" indent="-365760" algn="l" defTabSz="914400" rtl="0" eaLnBrk="1" latinLnBrk="0" hangingPunct="1">
              <a:spcBef>
                <a:spcPts val="600"/>
              </a:spcBef>
              <a:buFont typeface="Arial" pitchFamily="34" charset="0"/>
              <a:buNone/>
              <a:defRPr sz="3200" kern="1200">
                <a:solidFill>
                  <a:schemeClr val="bg1"/>
                </a:solidFill>
                <a:latin typeface="Century Schoolbook" panose="02040604050505020304" pitchFamily="18" charset="0"/>
                <a:ea typeface="+mn-ea"/>
                <a:cs typeface="+mn-cs"/>
              </a:defRPr>
            </a:lvl1pPr>
            <a:lvl2pPr marL="457200" indent="0" algn="l" defTabSz="914400" rtl="0" eaLnBrk="1" latinLnBrk="0" hangingPunct="1">
              <a:spcBef>
                <a:spcPct val="20000"/>
              </a:spcBef>
              <a:buFont typeface="Arial" pitchFamily="34" charset="0"/>
              <a:buNone/>
              <a:defRPr sz="2800" kern="1200">
                <a:solidFill>
                  <a:schemeClr val="bg1"/>
                </a:solidFill>
                <a:latin typeface="Century Schoolbook" panose="02040604050505020304" pitchFamily="18" charset="0"/>
                <a:ea typeface="+mn-ea"/>
                <a:cs typeface="+mn-cs"/>
              </a:defRPr>
            </a:lvl2pPr>
            <a:lvl3pPr marL="914400" indent="0" algn="l" defTabSz="914400" rtl="0" eaLnBrk="1" latinLnBrk="0" hangingPunct="1">
              <a:spcBef>
                <a:spcPct val="20000"/>
              </a:spcBef>
              <a:buFont typeface="Arial" pitchFamily="34" charset="0"/>
              <a:buNone/>
              <a:defRPr sz="2400" kern="1200">
                <a:solidFill>
                  <a:schemeClr val="bg1"/>
                </a:solidFill>
                <a:latin typeface="Century Schoolbook" panose="02040604050505020304" pitchFamily="18"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bg1"/>
                </a:solidFill>
                <a:latin typeface="Century Schoolbook" panose="02040604050505020304" pitchFamily="18"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bg1"/>
                </a:solidFill>
                <a:latin typeface="Century Schoolbook" panose="02040604050505020304"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3000"/>
              </a:spcBef>
            </a:pPr>
            <a:endParaRPr lang="en-US" sz="3600" dirty="0"/>
          </a:p>
          <a:p>
            <a:endParaRPr lang="en-US" dirty="0"/>
          </a:p>
        </p:txBody>
      </p:sp>
      <p:sp>
        <p:nvSpPr>
          <p:cNvPr id="11" name="Text Placeholder 10">
            <a:extLst>
              <a:ext uri="{FF2B5EF4-FFF2-40B4-BE49-F238E27FC236}">
                <a16:creationId xmlns:a16="http://schemas.microsoft.com/office/drawing/2014/main" id="{30D8BAB3-F768-AC1E-058D-708E7189227C}"/>
              </a:ext>
            </a:extLst>
          </p:cNvPr>
          <p:cNvSpPr>
            <a:spLocks noGrp="1"/>
          </p:cNvSpPr>
          <p:nvPr>
            <p:ph type="body" sz="quarter" idx="10"/>
          </p:nvPr>
        </p:nvSpPr>
        <p:spPr>
          <a:xfrm>
            <a:off x="533400" y="1567543"/>
            <a:ext cx="11125200" cy="4648200"/>
          </a:xfrm>
        </p:spPr>
        <p:txBody>
          <a:bodyPr>
            <a:normAutofit/>
          </a:bodyPr>
          <a:lstStyle/>
          <a:p>
            <a:pPr>
              <a:lnSpc>
                <a:spcPct val="120000"/>
              </a:lnSpc>
            </a:pPr>
            <a:r>
              <a:rPr lang="en-US" sz="3600" i="1" dirty="0"/>
              <a:t>“It's a fun analogy! Here's how a Claude agent is like a character actor...”</a:t>
            </a:r>
          </a:p>
          <a:p>
            <a:pPr>
              <a:lnSpc>
                <a:spcPct val="120000"/>
              </a:lnSpc>
            </a:pPr>
            <a:endParaRPr lang="en-US" sz="4000" i="1" dirty="0"/>
          </a:p>
          <a:p>
            <a:pPr algn="ctr">
              <a:lnSpc>
                <a:spcPct val="120000"/>
              </a:lnSpc>
            </a:pPr>
            <a:r>
              <a:rPr lang="en-US" sz="4400" dirty="0"/>
              <a:t>The effect on </a:t>
            </a:r>
            <a:r>
              <a:rPr lang="en-US" sz="4400" dirty="0">
                <a:solidFill>
                  <a:srgbClr val="F29000"/>
                </a:solidFill>
              </a:rPr>
              <a:t>affect</a:t>
            </a:r>
            <a:r>
              <a:rPr lang="en-US" sz="4400" dirty="0"/>
              <a:t> of </a:t>
            </a:r>
          </a:p>
          <a:p>
            <a:pPr algn="ctr">
              <a:lnSpc>
                <a:spcPct val="120000"/>
              </a:lnSpc>
            </a:pPr>
            <a:r>
              <a:rPr lang="en-US" sz="4400" dirty="0"/>
              <a:t>positive or affirming statements?</a:t>
            </a:r>
          </a:p>
        </p:txBody>
      </p:sp>
    </p:spTree>
    <p:extLst>
      <p:ext uri="{BB962C8B-B14F-4D97-AF65-F5344CB8AC3E}">
        <p14:creationId xmlns:p14="http://schemas.microsoft.com/office/powerpoint/2010/main" val="2059725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FEC15-F993-1881-F789-9C7ED9AE385D}"/>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A8352403-7A11-32C1-7E05-F4F9CA6123FC}"/>
              </a:ext>
            </a:extLst>
          </p:cNvPr>
          <p:cNvSpPr>
            <a:spLocks noGrp="1"/>
          </p:cNvSpPr>
          <p:nvPr>
            <p:ph type="body" sz="quarter" idx="11"/>
          </p:nvPr>
        </p:nvSpPr>
        <p:spPr>
          <a:xfrm>
            <a:off x="838200" y="609600"/>
            <a:ext cx="8839200" cy="1295400"/>
          </a:xfrm>
        </p:spPr>
        <p:txBody>
          <a:bodyPr>
            <a:noAutofit/>
          </a:bodyPr>
          <a:lstStyle/>
          <a:p>
            <a:r>
              <a:rPr lang="en-US" sz="4000" dirty="0"/>
              <a:t>Inspiration from Presentations at Prior DSI Conferences</a:t>
            </a:r>
          </a:p>
        </p:txBody>
      </p:sp>
      <p:sp>
        <p:nvSpPr>
          <p:cNvPr id="9" name="Text Placeholder 8">
            <a:extLst>
              <a:ext uri="{FF2B5EF4-FFF2-40B4-BE49-F238E27FC236}">
                <a16:creationId xmlns:a16="http://schemas.microsoft.com/office/drawing/2014/main" id="{7F0D3F11-9479-E9BE-97B1-77798FF06B01}"/>
              </a:ext>
            </a:extLst>
          </p:cNvPr>
          <p:cNvSpPr>
            <a:spLocks noGrp="1"/>
          </p:cNvSpPr>
          <p:nvPr>
            <p:ph type="body" sz="quarter" idx="10"/>
          </p:nvPr>
        </p:nvSpPr>
        <p:spPr>
          <a:xfrm>
            <a:off x="914400" y="2514600"/>
            <a:ext cx="10325100" cy="1676400"/>
          </a:xfrm>
        </p:spPr>
        <p:txBody>
          <a:bodyPr>
            <a:noAutofit/>
          </a:bodyPr>
          <a:lstStyle/>
          <a:p>
            <a:pPr>
              <a:lnSpc>
                <a:spcPct val="120000"/>
              </a:lnSpc>
              <a:spcBef>
                <a:spcPts val="3000"/>
              </a:spcBef>
            </a:pPr>
            <a:r>
              <a:rPr lang="en-US" sz="2800" dirty="0"/>
              <a:t>Cheryl Hild’s “Teaching Beyond the Myths: Helping Students Critically Evaluate AI in Analytical Decision‑Making”  		at the 2026 DSI Pedagogy Conference</a:t>
            </a:r>
          </a:p>
          <a:p>
            <a:endParaRPr lang="en-US" b="1" dirty="0"/>
          </a:p>
        </p:txBody>
      </p:sp>
    </p:spTree>
    <p:extLst>
      <p:ext uri="{BB962C8B-B14F-4D97-AF65-F5344CB8AC3E}">
        <p14:creationId xmlns:p14="http://schemas.microsoft.com/office/powerpoint/2010/main" val="39947047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49CE3-4E6D-7B9A-BFED-28B45CD48CE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0390E63-E3F8-0F79-F3C3-37834C2790F4}"/>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52189216-DC74-A971-3F7A-5B3F773090EE}"/>
              </a:ext>
            </a:extLst>
          </p:cNvPr>
          <p:cNvSpPr>
            <a:spLocks noGrp="1"/>
          </p:cNvSpPr>
          <p:nvPr>
            <p:ph type="body" sz="quarter" idx="11"/>
          </p:nvPr>
        </p:nvSpPr>
        <p:spPr/>
        <p:txBody>
          <a:bodyPr/>
          <a:lstStyle/>
          <a:p>
            <a:r>
              <a:rPr lang="en-US" dirty="0"/>
              <a:t>Reference </a:t>
            </a:r>
            <a:r>
              <a:rPr lang="en-US"/>
              <a:t>pedagogy conference here</a:t>
            </a:r>
          </a:p>
          <a:p>
            <a:endParaRPr lang="en-US"/>
          </a:p>
        </p:txBody>
      </p:sp>
      <p:pic>
        <p:nvPicPr>
          <p:cNvPr id="5" name="Picture 4">
            <a:extLst>
              <a:ext uri="{FF2B5EF4-FFF2-40B4-BE49-F238E27FC236}">
                <a16:creationId xmlns:a16="http://schemas.microsoft.com/office/drawing/2014/main" id="{D7596657-205D-C99D-D562-5F2D5F3CEA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336391"/>
            <a:ext cx="10941612" cy="6185218"/>
          </a:xfrm>
          <a:prstGeom prst="rect">
            <a:avLst/>
          </a:prstGeom>
        </p:spPr>
      </p:pic>
      <p:sp>
        <p:nvSpPr>
          <p:cNvPr id="6" name="Rectangle 5">
            <a:extLst>
              <a:ext uri="{FF2B5EF4-FFF2-40B4-BE49-F238E27FC236}">
                <a16:creationId xmlns:a16="http://schemas.microsoft.com/office/drawing/2014/main" id="{F082123E-7B07-1F59-74EC-15DC3C98F79C}"/>
              </a:ext>
            </a:extLst>
          </p:cNvPr>
          <p:cNvSpPr/>
          <p:nvPr/>
        </p:nvSpPr>
        <p:spPr>
          <a:xfrm>
            <a:off x="6248400" y="5257800"/>
            <a:ext cx="3429000" cy="381000"/>
          </a:xfrm>
          <a:prstGeom prst="rect">
            <a:avLst/>
          </a:prstGeom>
          <a:noFill/>
          <a:ln w="47625">
            <a:solidFill>
              <a:srgbClr val="F29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6457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C23E210-BC70-6ED2-8E94-BE6765D5F48C}"/>
              </a:ext>
            </a:extLst>
          </p:cNvPr>
          <p:cNvSpPr>
            <a:spLocks noGrp="1"/>
          </p:cNvSpPr>
          <p:nvPr>
            <p:ph type="body" sz="quarter" idx="11"/>
          </p:nvPr>
        </p:nvSpPr>
        <p:spPr/>
        <p:txBody>
          <a:bodyPr/>
          <a:lstStyle/>
          <a:p>
            <a:endParaRPr lang="en-US" dirty="0"/>
          </a:p>
        </p:txBody>
      </p:sp>
      <p:pic>
        <p:nvPicPr>
          <p:cNvPr id="6" name="Picture 5">
            <a:extLst>
              <a:ext uri="{FF2B5EF4-FFF2-40B4-BE49-F238E27FC236}">
                <a16:creationId xmlns:a16="http://schemas.microsoft.com/office/drawing/2014/main" id="{1B5929BB-AE77-5F5F-53CF-61449699DB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194" y="345916"/>
            <a:ext cx="10941612" cy="6166167"/>
          </a:xfrm>
          <a:prstGeom prst="rect">
            <a:avLst/>
          </a:prstGeom>
        </p:spPr>
      </p:pic>
      <p:sp>
        <p:nvSpPr>
          <p:cNvPr id="2" name="TextBox 1">
            <a:extLst>
              <a:ext uri="{FF2B5EF4-FFF2-40B4-BE49-F238E27FC236}">
                <a16:creationId xmlns:a16="http://schemas.microsoft.com/office/drawing/2014/main" id="{2287CA12-147C-4A3A-8BD1-E7B7852BD3CC}"/>
              </a:ext>
            </a:extLst>
          </p:cNvPr>
          <p:cNvSpPr txBox="1"/>
          <p:nvPr/>
        </p:nvSpPr>
        <p:spPr>
          <a:xfrm>
            <a:off x="5410200" y="4953000"/>
            <a:ext cx="3962400" cy="400110"/>
          </a:xfrm>
          <a:prstGeom prst="rect">
            <a:avLst/>
          </a:prstGeom>
          <a:noFill/>
        </p:spPr>
        <p:txBody>
          <a:bodyPr wrap="square" rtlCol="0">
            <a:spAutoFit/>
          </a:bodyPr>
          <a:lstStyle/>
          <a:p>
            <a:r>
              <a:rPr lang="en-US" sz="2000" dirty="0">
                <a:solidFill>
                  <a:schemeClr val="accent1">
                    <a:lumMod val="75000"/>
                  </a:schemeClr>
                </a:solidFill>
                <a:latin typeface="Aptos SemiBold" panose="020F0502020204030204" pitchFamily="34" charset="0"/>
                <a:sym typeface="Wingdings" panose="05000000000000000000" pitchFamily="2" charset="2"/>
              </a:rPr>
              <a:t>  </a:t>
            </a:r>
            <a:r>
              <a:rPr lang="en-US" sz="2000" dirty="0">
                <a:solidFill>
                  <a:schemeClr val="accent1">
                    <a:lumMod val="75000"/>
                  </a:schemeClr>
                </a:solidFill>
                <a:latin typeface="Aptos SemiBold" panose="020F0502020204030204" pitchFamily="34" charset="0"/>
              </a:rPr>
              <a:t>Understanding AI “truthiness”</a:t>
            </a:r>
          </a:p>
        </p:txBody>
      </p:sp>
    </p:spTree>
    <p:extLst>
      <p:ext uri="{BB962C8B-B14F-4D97-AF65-F5344CB8AC3E}">
        <p14:creationId xmlns:p14="http://schemas.microsoft.com/office/powerpoint/2010/main" val="2605857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8510300-FD64-C5EE-CABC-29D98E6B1DD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23F1A15-727C-F49B-8326-D75162679A67}"/>
              </a:ext>
            </a:extLst>
          </p:cNvPr>
          <p:cNvSpPr>
            <a:spLocks noGrp="1"/>
          </p:cNvSpPr>
          <p:nvPr>
            <p:ph type="title"/>
          </p:nvPr>
        </p:nvSpPr>
        <p:spPr>
          <a:xfrm>
            <a:off x="673936" y="706907"/>
            <a:ext cx="10920327" cy="888203"/>
          </a:xfrm>
        </p:spPr>
        <p:txBody>
          <a:bodyPr>
            <a:noAutofit/>
          </a:bodyPr>
          <a:lstStyle/>
          <a:p>
            <a:r>
              <a:rPr lang="en-US" sz="4800" spc="0" dirty="0"/>
              <a:t>Do learners fully understand…?</a:t>
            </a:r>
            <a:endParaRPr lang="en-US" sz="4000" spc="0" dirty="0">
              <a:highlight>
                <a:srgbClr val="D98B00"/>
              </a:highlight>
            </a:endParaRPr>
          </a:p>
        </p:txBody>
      </p:sp>
      <p:sp>
        <p:nvSpPr>
          <p:cNvPr id="5" name="Content Placeholder 4">
            <a:extLst>
              <a:ext uri="{FF2B5EF4-FFF2-40B4-BE49-F238E27FC236}">
                <a16:creationId xmlns:a16="http://schemas.microsoft.com/office/drawing/2014/main" id="{1ECA2D19-E380-FB74-D80E-AE3301D58091}"/>
              </a:ext>
            </a:extLst>
          </p:cNvPr>
          <p:cNvSpPr>
            <a:spLocks noGrp="1"/>
          </p:cNvSpPr>
          <p:nvPr>
            <p:ph idx="1"/>
          </p:nvPr>
        </p:nvSpPr>
        <p:spPr>
          <a:xfrm>
            <a:off x="533400" y="1959445"/>
            <a:ext cx="11201400" cy="4256689"/>
          </a:xfrm>
        </p:spPr>
        <p:txBody>
          <a:bodyPr>
            <a:noAutofit/>
          </a:bodyPr>
          <a:lstStyle/>
          <a:p>
            <a:pPr marL="857250" lvl="1" indent="-457200">
              <a:buNone/>
            </a:pPr>
            <a:r>
              <a:rPr lang="en-US" sz="3200" dirty="0"/>
              <a:t>Confusion about concepts important 	to fact-based decision making</a:t>
            </a:r>
          </a:p>
          <a:p>
            <a:pPr marL="2228850" lvl="2">
              <a:buClr>
                <a:schemeClr val="bg1"/>
              </a:buClr>
            </a:pPr>
            <a:r>
              <a:rPr lang="en-US" sz="2800" dirty="0"/>
              <a:t>belief versus fact</a:t>
            </a:r>
          </a:p>
          <a:p>
            <a:pPr marL="2228850" lvl="2">
              <a:buClr>
                <a:schemeClr val="bg1"/>
              </a:buClr>
            </a:pPr>
            <a:r>
              <a:rPr lang="en-US" sz="2800" dirty="0"/>
              <a:t>lack of skepticism</a:t>
            </a:r>
          </a:p>
          <a:p>
            <a:pPr marL="2228850" lvl="2">
              <a:buClr>
                <a:schemeClr val="bg1"/>
              </a:buClr>
            </a:pPr>
            <a:r>
              <a:rPr lang="en-US" sz="2800" dirty="0"/>
              <a:t>overlooking quality of evidence</a:t>
            </a:r>
          </a:p>
          <a:p>
            <a:pPr marL="457200" indent="-457200">
              <a:lnSpc>
                <a:spcPct val="100000"/>
              </a:lnSpc>
              <a:spcBef>
                <a:spcPts val="3000"/>
              </a:spcBef>
              <a:buNone/>
            </a:pPr>
            <a:r>
              <a:rPr lang="en-US" sz="3600" dirty="0"/>
              <a:t>Taught well*, hypothesis testing clarifies confusion.  </a:t>
            </a:r>
          </a:p>
          <a:p>
            <a:pPr marL="457200" indent="0">
              <a:lnSpc>
                <a:spcPct val="100000"/>
              </a:lnSpc>
              <a:buClr>
                <a:schemeClr val="bg1"/>
              </a:buClr>
              <a:buNone/>
            </a:pPr>
            <a:endParaRPr lang="en-US" sz="3600" dirty="0"/>
          </a:p>
        </p:txBody>
      </p:sp>
      <p:sp>
        <p:nvSpPr>
          <p:cNvPr id="2" name="TextBox 1">
            <a:extLst>
              <a:ext uri="{FF2B5EF4-FFF2-40B4-BE49-F238E27FC236}">
                <a16:creationId xmlns:a16="http://schemas.microsoft.com/office/drawing/2014/main" id="{8C7A58B9-3859-BFD6-9A72-D860F4F5C71A}"/>
              </a:ext>
            </a:extLst>
          </p:cNvPr>
          <p:cNvSpPr txBox="1"/>
          <p:nvPr/>
        </p:nvSpPr>
        <p:spPr>
          <a:xfrm>
            <a:off x="9175529" y="6031468"/>
            <a:ext cx="2532993" cy="369332"/>
          </a:xfrm>
          <a:prstGeom prst="rect">
            <a:avLst/>
          </a:prstGeom>
          <a:noFill/>
        </p:spPr>
        <p:txBody>
          <a:bodyPr wrap="square" rtlCol="0">
            <a:spAutoFit/>
          </a:bodyPr>
          <a:lstStyle/>
          <a:p>
            <a:r>
              <a:rPr lang="en-US" dirty="0">
                <a:solidFill>
                  <a:schemeClr val="bg1"/>
                </a:solidFill>
              </a:rPr>
              <a:t>* Note the disclaimer!</a:t>
            </a:r>
          </a:p>
        </p:txBody>
      </p:sp>
      <p:sp>
        <p:nvSpPr>
          <p:cNvPr id="3" name="Title 3">
            <a:extLst>
              <a:ext uri="{FF2B5EF4-FFF2-40B4-BE49-F238E27FC236}">
                <a16:creationId xmlns:a16="http://schemas.microsoft.com/office/drawing/2014/main" id="{EB84F27D-7748-A184-E038-665AA3A760B6}"/>
              </a:ext>
            </a:extLst>
          </p:cNvPr>
          <p:cNvSpPr txBox="1">
            <a:spLocks/>
          </p:cNvSpPr>
          <p:nvPr/>
        </p:nvSpPr>
        <p:spPr>
          <a:xfrm>
            <a:off x="0" y="-78369"/>
            <a:ext cx="6553200" cy="77131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5400" kern="1200">
                <a:solidFill>
                  <a:schemeClr val="bg1"/>
                </a:solidFill>
                <a:latin typeface="Franklin Gothic Demi" panose="020B0703020102020204" pitchFamily="34" charset="0"/>
                <a:ea typeface="+mj-ea"/>
                <a:cs typeface="+mj-cs"/>
              </a:defRPr>
            </a:lvl1pPr>
          </a:lstStyle>
          <a:p>
            <a:pPr algn="l"/>
            <a:r>
              <a:rPr lang="en-US" sz="2400" i="1" dirty="0">
                <a:solidFill>
                  <a:srgbClr val="FFC000"/>
                </a:solidFill>
                <a:latin typeface="Futura Bk BT" panose="020B0502020204020303" pitchFamily="34" charset="0"/>
              </a:rPr>
              <a:t>From a November 2024 presentation</a:t>
            </a:r>
            <a:endParaRPr lang="en-US" sz="1800" i="1" dirty="0">
              <a:solidFill>
                <a:srgbClr val="FFC000"/>
              </a:solidFill>
              <a:highlight>
                <a:srgbClr val="D98B00"/>
              </a:highlight>
              <a:latin typeface="Futura Bk BT" panose="020B0502020204020303" pitchFamily="34" charset="0"/>
            </a:endParaRPr>
          </a:p>
        </p:txBody>
      </p:sp>
    </p:spTree>
    <p:extLst>
      <p:ext uri="{BB962C8B-B14F-4D97-AF65-F5344CB8AC3E}">
        <p14:creationId xmlns:p14="http://schemas.microsoft.com/office/powerpoint/2010/main" val="11397103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857AD199-C86B-CD5F-A68A-534840B3FF0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282B944-DB04-83C7-CD6A-F13F14673B57}"/>
              </a:ext>
            </a:extLst>
          </p:cNvPr>
          <p:cNvSpPr/>
          <p:nvPr/>
        </p:nvSpPr>
        <p:spPr>
          <a:xfrm>
            <a:off x="2850444" y="1600200"/>
            <a:ext cx="6491111" cy="3651250"/>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7B38E3C-2E6F-5D1E-E873-87C1E5A2EA02}"/>
              </a:ext>
            </a:extLst>
          </p:cNvPr>
          <p:cNvSpPr txBox="1"/>
          <p:nvPr/>
        </p:nvSpPr>
        <p:spPr>
          <a:xfrm>
            <a:off x="2850444" y="2895600"/>
            <a:ext cx="6491111" cy="1569660"/>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Constantia" panose="02030602050306030303" pitchFamily="18" charset="0"/>
              </a:rPr>
              <a:t>Implications</a:t>
            </a:r>
          </a:p>
          <a:p>
            <a:pPr algn="ctr"/>
            <a:endParaRPr lang="en-US" sz="4800" b="1" dirty="0">
              <a:solidFill>
                <a:schemeClr val="bg1"/>
              </a:solidFill>
              <a:effectLst>
                <a:outerShdw blurRad="50800" dist="38100" dir="2700000" algn="tl" rotWithShape="0">
                  <a:prstClr val="black">
                    <a:alpha val="40000"/>
                  </a:prstClr>
                </a:outerShdw>
              </a:effectLst>
              <a:latin typeface="Constantia" panose="02030602050306030303" pitchFamily="18" charset="0"/>
            </a:endParaRPr>
          </a:p>
        </p:txBody>
      </p:sp>
    </p:spTree>
    <p:extLst>
      <p:ext uri="{BB962C8B-B14F-4D97-AF65-F5344CB8AC3E}">
        <p14:creationId xmlns:p14="http://schemas.microsoft.com/office/powerpoint/2010/main" val="1053835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30DF8-66C0-418D-6971-50DFCAA543E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76570D3-2F97-4037-6067-6091D033BC4D}"/>
              </a:ext>
            </a:extLst>
          </p:cNvPr>
          <p:cNvSpPr>
            <a:spLocks noGrp="1"/>
          </p:cNvSpPr>
          <p:nvPr>
            <p:ph type="body" sz="quarter" idx="10"/>
          </p:nvPr>
        </p:nvSpPr>
        <p:spPr>
          <a:xfrm>
            <a:off x="1295400" y="2133600"/>
            <a:ext cx="9601200" cy="3276600"/>
          </a:xfrm>
        </p:spPr>
        <p:txBody>
          <a:bodyPr>
            <a:normAutofit/>
          </a:bodyPr>
          <a:lstStyle/>
          <a:p>
            <a:pPr>
              <a:lnSpc>
                <a:spcPct val="130000"/>
              </a:lnSpc>
            </a:pPr>
            <a:r>
              <a:rPr lang="en-US" sz="3600" dirty="0"/>
              <a:t>Interpretation of results</a:t>
            </a:r>
          </a:p>
          <a:p>
            <a:pPr>
              <a:lnSpc>
                <a:spcPct val="130000"/>
              </a:lnSpc>
            </a:pPr>
            <a:r>
              <a:rPr lang="en-US" sz="3600" dirty="0"/>
              <a:t>Communication of results</a:t>
            </a:r>
          </a:p>
          <a:p>
            <a:pPr>
              <a:lnSpc>
                <a:spcPct val="130000"/>
              </a:lnSpc>
            </a:pPr>
            <a:r>
              <a:rPr lang="en-US" sz="3600" dirty="0"/>
              <a:t>Development of critical thinking skills</a:t>
            </a:r>
          </a:p>
          <a:p>
            <a:pPr>
              <a:lnSpc>
                <a:spcPct val="130000"/>
              </a:lnSpc>
            </a:pPr>
            <a:endParaRPr lang="en-US" sz="2400" dirty="0"/>
          </a:p>
        </p:txBody>
      </p:sp>
      <p:sp>
        <p:nvSpPr>
          <p:cNvPr id="3" name="Text Placeholder 2">
            <a:extLst>
              <a:ext uri="{FF2B5EF4-FFF2-40B4-BE49-F238E27FC236}">
                <a16:creationId xmlns:a16="http://schemas.microsoft.com/office/drawing/2014/main" id="{F05C2ED8-E7AD-53EB-FCD6-5EB7F2A32D4E}"/>
              </a:ext>
            </a:extLst>
          </p:cNvPr>
          <p:cNvSpPr>
            <a:spLocks noGrp="1"/>
          </p:cNvSpPr>
          <p:nvPr>
            <p:ph type="body" sz="quarter" idx="11"/>
          </p:nvPr>
        </p:nvSpPr>
        <p:spPr/>
        <p:txBody>
          <a:bodyPr/>
          <a:lstStyle/>
          <a:p>
            <a:r>
              <a:rPr lang="en-US" dirty="0"/>
              <a:t>Rounding Up The Usual Suspects</a:t>
            </a:r>
          </a:p>
        </p:txBody>
      </p:sp>
    </p:spTree>
    <p:extLst>
      <p:ext uri="{BB962C8B-B14F-4D97-AF65-F5344CB8AC3E}">
        <p14:creationId xmlns:p14="http://schemas.microsoft.com/office/powerpoint/2010/main" val="507084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6810F8-8303-D22C-EF14-D5A30494FC7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921674C-A7DE-B0F7-41BC-24B0BE396850}"/>
              </a:ext>
            </a:extLst>
          </p:cNvPr>
          <p:cNvSpPr>
            <a:spLocks noGrp="1"/>
          </p:cNvSpPr>
          <p:nvPr>
            <p:ph type="body" sz="quarter" idx="10"/>
          </p:nvPr>
        </p:nvSpPr>
        <p:spPr>
          <a:xfrm>
            <a:off x="1524000" y="1828800"/>
            <a:ext cx="9601200" cy="4419600"/>
          </a:xfrm>
        </p:spPr>
        <p:txBody>
          <a:bodyPr>
            <a:normAutofit/>
          </a:bodyPr>
          <a:lstStyle/>
          <a:p>
            <a:pPr>
              <a:lnSpc>
                <a:spcPct val="130000"/>
              </a:lnSpc>
            </a:pPr>
            <a:r>
              <a:rPr lang="en-US" sz="3600" dirty="0"/>
              <a:t>Why did some understand the satire of the alien endorsing Bill Clinton while others did not?</a:t>
            </a:r>
          </a:p>
          <a:p>
            <a:pPr>
              <a:lnSpc>
                <a:spcPct val="130000"/>
              </a:lnSpc>
            </a:pPr>
            <a:r>
              <a:rPr lang="en-US" sz="3600" dirty="0"/>
              <a:t>Why is Claude so wrong about humor?</a:t>
            </a:r>
            <a:endParaRPr lang="en-US" sz="2400" dirty="0"/>
          </a:p>
        </p:txBody>
      </p:sp>
      <p:sp>
        <p:nvSpPr>
          <p:cNvPr id="3" name="Text Placeholder 2">
            <a:extLst>
              <a:ext uri="{FF2B5EF4-FFF2-40B4-BE49-F238E27FC236}">
                <a16:creationId xmlns:a16="http://schemas.microsoft.com/office/drawing/2014/main" id="{485556A8-4B98-B90A-1E52-EC8B852548AB}"/>
              </a:ext>
            </a:extLst>
          </p:cNvPr>
          <p:cNvSpPr>
            <a:spLocks noGrp="1"/>
          </p:cNvSpPr>
          <p:nvPr>
            <p:ph type="body" sz="quarter" idx="11"/>
          </p:nvPr>
        </p:nvSpPr>
        <p:spPr/>
        <p:txBody>
          <a:bodyPr/>
          <a:lstStyle/>
          <a:p>
            <a:r>
              <a:rPr lang="en-US" dirty="0"/>
              <a:t>Critical Thinking</a:t>
            </a:r>
          </a:p>
        </p:txBody>
      </p:sp>
    </p:spTree>
    <p:extLst>
      <p:ext uri="{BB962C8B-B14F-4D97-AF65-F5344CB8AC3E}">
        <p14:creationId xmlns:p14="http://schemas.microsoft.com/office/powerpoint/2010/main" val="25329829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CF005-4025-5305-159D-D2CE0BDE617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E31A5FD-9B0A-E02C-A3BC-F59022F4E975}"/>
              </a:ext>
            </a:extLst>
          </p:cNvPr>
          <p:cNvSpPr>
            <a:spLocks noGrp="1"/>
          </p:cNvSpPr>
          <p:nvPr>
            <p:ph type="body" sz="quarter" idx="10"/>
          </p:nvPr>
        </p:nvSpPr>
        <p:spPr>
          <a:xfrm>
            <a:off x="1524000" y="1828800"/>
            <a:ext cx="9601200" cy="4419600"/>
          </a:xfrm>
        </p:spPr>
        <p:txBody>
          <a:bodyPr>
            <a:normAutofit/>
          </a:bodyPr>
          <a:lstStyle/>
          <a:p>
            <a:pPr>
              <a:lnSpc>
                <a:spcPct val="130000"/>
              </a:lnSpc>
            </a:pPr>
            <a:r>
              <a:rPr lang="en-US" sz="3600" dirty="0"/>
              <a:t>Why did some understand the satire of the alien endorsing Bill Clinton while others did not?</a:t>
            </a:r>
          </a:p>
          <a:p>
            <a:pPr>
              <a:lnSpc>
                <a:spcPct val="130000"/>
              </a:lnSpc>
            </a:pPr>
            <a:r>
              <a:rPr lang="en-US" sz="3600" dirty="0"/>
              <a:t>Why is Claude so wrong about humor?</a:t>
            </a:r>
            <a:endParaRPr lang="en-US" sz="2400" dirty="0"/>
          </a:p>
        </p:txBody>
      </p:sp>
      <p:sp>
        <p:nvSpPr>
          <p:cNvPr id="3" name="Text Placeholder 2">
            <a:extLst>
              <a:ext uri="{FF2B5EF4-FFF2-40B4-BE49-F238E27FC236}">
                <a16:creationId xmlns:a16="http://schemas.microsoft.com/office/drawing/2014/main" id="{97287B0F-767E-0BE9-A607-5BF6F67A475B}"/>
              </a:ext>
            </a:extLst>
          </p:cNvPr>
          <p:cNvSpPr>
            <a:spLocks noGrp="1"/>
          </p:cNvSpPr>
          <p:nvPr>
            <p:ph type="body" sz="quarter" idx="11"/>
          </p:nvPr>
        </p:nvSpPr>
        <p:spPr/>
        <p:txBody>
          <a:bodyPr/>
          <a:lstStyle/>
          <a:p>
            <a:r>
              <a:rPr lang="en-US" dirty="0"/>
              <a:t>Critical Thinking</a:t>
            </a:r>
          </a:p>
        </p:txBody>
      </p:sp>
    </p:spTree>
    <p:extLst>
      <p:ext uri="{BB962C8B-B14F-4D97-AF65-F5344CB8AC3E}">
        <p14:creationId xmlns:p14="http://schemas.microsoft.com/office/powerpoint/2010/main" val="19132401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A3A88-EC64-D1C7-2074-3E381D0290F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C810B18-996D-6865-49F7-EE2588C4D7E7}"/>
              </a:ext>
            </a:extLst>
          </p:cNvPr>
          <p:cNvSpPr>
            <a:spLocks noGrp="1"/>
          </p:cNvSpPr>
          <p:nvPr>
            <p:ph type="body" sz="quarter" idx="10"/>
          </p:nvPr>
        </p:nvSpPr>
        <p:spPr>
          <a:xfrm>
            <a:off x="1752600" y="1828800"/>
            <a:ext cx="8686800" cy="4038600"/>
          </a:xfrm>
        </p:spPr>
        <p:txBody>
          <a:bodyPr>
            <a:normAutofit/>
          </a:bodyPr>
          <a:lstStyle/>
          <a:p>
            <a:pPr>
              <a:lnSpc>
                <a:spcPct val="120000"/>
              </a:lnSpc>
              <a:spcBef>
                <a:spcPts val="1800"/>
              </a:spcBef>
            </a:pPr>
            <a:r>
              <a:rPr lang="en-US" dirty="0"/>
              <a:t>Duplication of results is not critical thinking.</a:t>
            </a:r>
          </a:p>
          <a:p>
            <a:pPr>
              <a:lnSpc>
                <a:spcPct val="120000"/>
              </a:lnSpc>
              <a:spcBef>
                <a:spcPts val="1800"/>
              </a:spcBef>
            </a:pPr>
            <a:r>
              <a:rPr lang="en-US" dirty="0"/>
              <a:t>What’s the critical thinking skill here? </a:t>
            </a:r>
            <a:r>
              <a:rPr lang="en-US" i="1" dirty="0"/>
              <a:t>Or </a:t>
            </a:r>
            <a:r>
              <a:rPr lang="en-US" dirty="0"/>
              <a:t>Is it all about applying a set of rules?</a:t>
            </a:r>
          </a:p>
          <a:p>
            <a:pPr>
              <a:lnSpc>
                <a:spcPct val="120000"/>
              </a:lnSpc>
              <a:spcBef>
                <a:spcPts val="1800"/>
              </a:spcBef>
            </a:pPr>
            <a:r>
              <a:rPr lang="en-US" dirty="0"/>
              <a:t>What constitutes expertise when dealing with Gen AI?</a:t>
            </a:r>
          </a:p>
          <a:p>
            <a:pPr>
              <a:lnSpc>
                <a:spcPct val="130000"/>
              </a:lnSpc>
              <a:spcBef>
                <a:spcPts val="1800"/>
              </a:spcBef>
            </a:pPr>
            <a:endParaRPr lang="en-US" sz="3600" dirty="0"/>
          </a:p>
        </p:txBody>
      </p:sp>
      <p:sp>
        <p:nvSpPr>
          <p:cNvPr id="3" name="Text Placeholder 2">
            <a:extLst>
              <a:ext uri="{FF2B5EF4-FFF2-40B4-BE49-F238E27FC236}">
                <a16:creationId xmlns:a16="http://schemas.microsoft.com/office/drawing/2014/main" id="{A25AEDA9-9EEB-F1C4-8728-70C571890CE1}"/>
              </a:ext>
            </a:extLst>
          </p:cNvPr>
          <p:cNvSpPr>
            <a:spLocks noGrp="1"/>
          </p:cNvSpPr>
          <p:nvPr>
            <p:ph type="body" sz="quarter" idx="11"/>
          </p:nvPr>
        </p:nvSpPr>
        <p:spPr/>
        <p:txBody>
          <a:bodyPr/>
          <a:lstStyle/>
          <a:p>
            <a:r>
              <a:rPr lang="en-US" dirty="0"/>
              <a:t>Evaluating Gen AI Results</a:t>
            </a:r>
          </a:p>
        </p:txBody>
      </p:sp>
    </p:spTree>
    <p:extLst>
      <p:ext uri="{BB962C8B-B14F-4D97-AF65-F5344CB8AC3E}">
        <p14:creationId xmlns:p14="http://schemas.microsoft.com/office/powerpoint/2010/main" val="3700024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42E8054D-8033-AF82-614F-A5CC45FE5D9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AC0FD21-3E91-3329-5BBF-7F679284845B}"/>
              </a:ext>
            </a:extLst>
          </p:cNvPr>
          <p:cNvSpPr/>
          <p:nvPr/>
        </p:nvSpPr>
        <p:spPr>
          <a:xfrm>
            <a:off x="2850444" y="1600200"/>
            <a:ext cx="6491111" cy="3651250"/>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485307B-906B-C2BF-26DD-A73E192EE781}"/>
              </a:ext>
            </a:extLst>
          </p:cNvPr>
          <p:cNvSpPr txBox="1"/>
          <p:nvPr/>
        </p:nvSpPr>
        <p:spPr>
          <a:xfrm>
            <a:off x="2860508" y="2640995"/>
            <a:ext cx="6491111" cy="1569660"/>
          </a:xfrm>
          <a:prstGeom prst="rect">
            <a:avLst/>
          </a:prstGeom>
          <a:noFill/>
        </p:spPr>
        <p:txBody>
          <a:bodyPr wrap="square" rtlCol="0">
            <a:spAutoFit/>
          </a:bodyPr>
          <a:lstStyle/>
          <a:p>
            <a:pPr algn="ctr"/>
            <a:r>
              <a:rPr lang="en-US" sz="4800" b="1" dirty="0">
                <a:solidFill>
                  <a:schemeClr val="bg1"/>
                </a:solidFill>
                <a:effectLst>
                  <a:outerShdw blurRad="38100" dist="38100" dir="2700000" algn="tl">
                    <a:srgbClr val="000000">
                      <a:alpha val="43137"/>
                    </a:srgbClr>
                  </a:outerShdw>
                </a:effectLst>
                <a:latin typeface="Constantia" panose="02030602050306030303" pitchFamily="18" charset="0"/>
              </a:rPr>
              <a:t>A Little Bit             About Claude</a:t>
            </a:r>
          </a:p>
        </p:txBody>
      </p:sp>
    </p:spTree>
    <p:extLst>
      <p:ext uri="{BB962C8B-B14F-4D97-AF65-F5344CB8AC3E}">
        <p14:creationId xmlns:p14="http://schemas.microsoft.com/office/powerpoint/2010/main" val="4049549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C76C5-F4AE-A2A6-1193-843113FE29F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18F0B0A-8778-BF4A-2D86-FB08C6266A42}"/>
              </a:ext>
            </a:extLst>
          </p:cNvPr>
          <p:cNvSpPr>
            <a:spLocks noGrp="1"/>
          </p:cNvSpPr>
          <p:nvPr>
            <p:ph type="body" sz="quarter" idx="10"/>
          </p:nvPr>
        </p:nvSpPr>
        <p:spPr>
          <a:xfrm>
            <a:off x="1104900" y="1600200"/>
            <a:ext cx="9982200" cy="4953000"/>
          </a:xfrm>
        </p:spPr>
        <p:txBody>
          <a:bodyPr>
            <a:normAutofit/>
          </a:bodyPr>
          <a:lstStyle/>
          <a:p>
            <a:pPr>
              <a:lnSpc>
                <a:spcPct val="120000"/>
              </a:lnSpc>
            </a:pPr>
            <a:r>
              <a:rPr lang="en-US" sz="3600" i="1" dirty="0"/>
              <a:t>Always has been presented as:</a:t>
            </a:r>
          </a:p>
          <a:p>
            <a:pPr>
              <a:lnSpc>
                <a:spcPct val="120000"/>
              </a:lnSpc>
            </a:pPr>
            <a:r>
              <a:rPr lang="en-US" sz="3600" dirty="0"/>
              <a:t> “A better way for fact-based decision making”</a:t>
            </a:r>
          </a:p>
          <a:p>
            <a:pPr>
              <a:lnSpc>
                <a:spcPct val="120000"/>
              </a:lnSpc>
              <a:spcBef>
                <a:spcPts val="2400"/>
              </a:spcBef>
            </a:pPr>
            <a:r>
              <a:rPr lang="en-US" i="1" dirty="0"/>
              <a:t>Might this be a better framing:</a:t>
            </a:r>
          </a:p>
          <a:p>
            <a:pPr>
              <a:lnSpc>
                <a:spcPct val="120000"/>
              </a:lnSpc>
            </a:pPr>
            <a:r>
              <a:rPr lang="en-US" sz="3600" dirty="0"/>
              <a:t>“A proper way of making fact-based decisions</a:t>
            </a:r>
          </a:p>
          <a:p>
            <a:pPr>
              <a:lnSpc>
                <a:spcPct val="130000"/>
              </a:lnSpc>
              <a:spcBef>
                <a:spcPts val="3600"/>
              </a:spcBef>
            </a:pPr>
            <a:r>
              <a:rPr lang="en-US" sz="3600" dirty="0"/>
              <a:t>Should course work be designed differently?</a:t>
            </a:r>
          </a:p>
        </p:txBody>
      </p:sp>
      <p:sp>
        <p:nvSpPr>
          <p:cNvPr id="3" name="Text Placeholder 2">
            <a:extLst>
              <a:ext uri="{FF2B5EF4-FFF2-40B4-BE49-F238E27FC236}">
                <a16:creationId xmlns:a16="http://schemas.microsoft.com/office/drawing/2014/main" id="{E5763E15-377F-CD32-F243-9C8CD953A752}"/>
              </a:ext>
            </a:extLst>
          </p:cNvPr>
          <p:cNvSpPr>
            <a:spLocks noGrp="1"/>
          </p:cNvSpPr>
          <p:nvPr>
            <p:ph type="body" sz="quarter" idx="11"/>
          </p:nvPr>
        </p:nvSpPr>
        <p:spPr/>
        <p:txBody>
          <a:bodyPr/>
          <a:lstStyle/>
          <a:p>
            <a:r>
              <a:rPr lang="en-US" dirty="0"/>
              <a:t>A New Approach to “Data Analysis”</a:t>
            </a:r>
          </a:p>
        </p:txBody>
      </p:sp>
    </p:spTree>
    <p:extLst>
      <p:ext uri="{BB962C8B-B14F-4D97-AF65-F5344CB8AC3E}">
        <p14:creationId xmlns:p14="http://schemas.microsoft.com/office/powerpoint/2010/main" val="38536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DE7C95C-F750-55AE-5D58-CA4C5337398C}"/>
              </a:ext>
            </a:extLst>
          </p:cNvPr>
          <p:cNvSpPr>
            <a:spLocks noGrp="1"/>
          </p:cNvSpPr>
          <p:nvPr>
            <p:ph type="body" sz="quarter" idx="11"/>
          </p:nvPr>
        </p:nvSpPr>
        <p:spPr/>
        <p:txBody>
          <a:bodyPr/>
          <a:lstStyle/>
          <a:p>
            <a:r>
              <a:rPr lang="en-US" dirty="0"/>
              <a:t>Confession Time</a:t>
            </a:r>
          </a:p>
        </p:txBody>
      </p:sp>
    </p:spTree>
    <p:extLst>
      <p:ext uri="{BB962C8B-B14F-4D97-AF65-F5344CB8AC3E}">
        <p14:creationId xmlns:p14="http://schemas.microsoft.com/office/powerpoint/2010/main" val="19198765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29EFF-7BF0-03CD-44D1-93A33A09C5E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D53EC25-F32D-1E7B-0649-33AD16B29F7F}"/>
              </a:ext>
            </a:extLst>
          </p:cNvPr>
          <p:cNvSpPr>
            <a:spLocks noGrp="1"/>
          </p:cNvSpPr>
          <p:nvPr>
            <p:ph type="body" sz="quarter" idx="10"/>
          </p:nvPr>
        </p:nvSpPr>
        <p:spPr>
          <a:xfrm>
            <a:off x="635619" y="2057400"/>
            <a:ext cx="10920761" cy="3505200"/>
          </a:xfrm>
        </p:spPr>
        <p:txBody>
          <a:bodyPr>
            <a:normAutofit/>
          </a:bodyPr>
          <a:lstStyle/>
          <a:p>
            <a:pPr>
              <a:lnSpc>
                <a:spcPct val="130000"/>
              </a:lnSpc>
            </a:pPr>
            <a:r>
              <a:rPr lang="en-US" sz="2400" dirty="0"/>
              <a:t>Claude Atlas — </a:t>
            </a:r>
            <a:r>
              <a:rPr lang="en-US" sz="2400" i="1" dirty="0"/>
              <a:t>Cloud Atlas</a:t>
            </a:r>
          </a:p>
          <a:p>
            <a:pPr>
              <a:lnSpc>
                <a:spcPct val="130000"/>
              </a:lnSpc>
            </a:pPr>
            <a:r>
              <a:rPr lang="en-US" sz="2400" dirty="0"/>
              <a:t>Claudy with a Chance of Meatballs — </a:t>
            </a:r>
            <a:r>
              <a:rPr lang="en-US" sz="2400" i="1" dirty="0"/>
              <a:t>Cloudy with a Chance of Meatballs</a:t>
            </a:r>
          </a:p>
          <a:p>
            <a:pPr>
              <a:lnSpc>
                <a:spcPct val="130000"/>
              </a:lnSpc>
            </a:pPr>
            <a:r>
              <a:rPr lang="en-US" sz="2400" dirty="0"/>
              <a:t>Claude of Duty — </a:t>
            </a:r>
            <a:r>
              <a:rPr lang="en-US" sz="2400" i="1" dirty="0"/>
              <a:t>Call of Duty</a:t>
            </a:r>
          </a:p>
          <a:p>
            <a:pPr>
              <a:lnSpc>
                <a:spcPct val="130000"/>
              </a:lnSpc>
            </a:pPr>
            <a:r>
              <a:rPr lang="en-US" sz="2400" dirty="0"/>
              <a:t>Claude of the Wild — </a:t>
            </a:r>
            <a:r>
              <a:rPr lang="en-US" sz="2400" i="1" dirty="0"/>
              <a:t>Call of the Wild</a:t>
            </a:r>
          </a:p>
          <a:p>
            <a:pPr>
              <a:lnSpc>
                <a:spcPct val="130000"/>
              </a:lnSpc>
            </a:pPr>
            <a:r>
              <a:rPr lang="en-US" sz="2400" dirty="0"/>
              <a:t>Claude Encounters of the Third Kind — </a:t>
            </a:r>
            <a:r>
              <a:rPr lang="en-US" sz="2400" i="1" dirty="0"/>
              <a:t>Close Encounters of the Third Kind</a:t>
            </a:r>
          </a:p>
        </p:txBody>
      </p:sp>
      <p:sp>
        <p:nvSpPr>
          <p:cNvPr id="3" name="Text Placeholder 2">
            <a:extLst>
              <a:ext uri="{FF2B5EF4-FFF2-40B4-BE49-F238E27FC236}">
                <a16:creationId xmlns:a16="http://schemas.microsoft.com/office/drawing/2014/main" id="{75D0B6F5-6670-A291-D71A-691EAFB6157E}"/>
              </a:ext>
            </a:extLst>
          </p:cNvPr>
          <p:cNvSpPr>
            <a:spLocks noGrp="1"/>
          </p:cNvSpPr>
          <p:nvPr>
            <p:ph type="body" sz="quarter" idx="11"/>
          </p:nvPr>
        </p:nvSpPr>
        <p:spPr/>
        <p:txBody>
          <a:bodyPr/>
          <a:lstStyle/>
          <a:p>
            <a:r>
              <a:rPr lang="en-US" dirty="0"/>
              <a:t>For those looking for movie puns…</a:t>
            </a:r>
          </a:p>
        </p:txBody>
      </p:sp>
    </p:spTree>
    <p:extLst>
      <p:ext uri="{BB962C8B-B14F-4D97-AF65-F5344CB8AC3E}">
        <p14:creationId xmlns:p14="http://schemas.microsoft.com/office/powerpoint/2010/main" val="267092229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585858"/>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1FDF914-AB57-66F3-F618-F88781C3BA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01050" y="0"/>
            <a:ext cx="5989899" cy="6858000"/>
          </a:xfrm>
          <a:prstGeom prst="rect">
            <a:avLst/>
          </a:prstGeom>
          <a:ln>
            <a:noFill/>
          </a:ln>
          <a:effectLst>
            <a:outerShdw blurRad="190500" algn="tl" rotWithShape="0">
              <a:srgbClr val="000000">
                <a:alpha val="70000"/>
              </a:srgbClr>
            </a:outerShdw>
          </a:effectLst>
        </p:spPr>
      </p:pic>
      <p:pic>
        <p:nvPicPr>
          <p:cNvPr id="6" name="close-encounters-5-tones-made-with-Voicemod">
            <a:hlinkClick r:id="" action="ppaction://media"/>
            <a:extLst>
              <a:ext uri="{FF2B5EF4-FFF2-40B4-BE49-F238E27FC236}">
                <a16:creationId xmlns:a16="http://schemas.microsoft.com/office/drawing/2014/main" id="{1CEA39C8-600E-AF7F-E771-55580E1B19A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20400" y="457200"/>
            <a:ext cx="406400" cy="406400"/>
          </a:xfrm>
          <a:prstGeom prst="rect">
            <a:avLst/>
          </a:prstGeom>
        </p:spPr>
      </p:pic>
    </p:spTree>
    <p:extLst>
      <p:ext uri="{BB962C8B-B14F-4D97-AF65-F5344CB8AC3E}">
        <p14:creationId xmlns:p14="http://schemas.microsoft.com/office/powerpoint/2010/main" val="2514159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95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9A07C-E631-7EE3-57E4-5A5EFEED31B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8F50490-1989-793D-06C2-B30B63BB4CC6}"/>
              </a:ext>
            </a:extLst>
          </p:cNvPr>
          <p:cNvSpPr>
            <a:spLocks noGrp="1"/>
          </p:cNvSpPr>
          <p:nvPr>
            <p:ph type="title"/>
          </p:nvPr>
        </p:nvSpPr>
        <p:spPr>
          <a:xfrm>
            <a:off x="965812" y="391160"/>
            <a:ext cx="10346957" cy="1513840"/>
          </a:xfrm>
        </p:spPr>
        <p:txBody>
          <a:bodyPr>
            <a:normAutofit/>
          </a:bodyPr>
          <a:lstStyle/>
          <a:p>
            <a:r>
              <a:rPr lang="en-US" spc="0" dirty="0"/>
              <a:t>Thank you</a:t>
            </a:r>
            <a:r>
              <a:rPr lang="en-US" dirty="0"/>
              <a:t>!</a:t>
            </a:r>
            <a:endParaRPr lang="en-US" spc="0" dirty="0"/>
          </a:p>
        </p:txBody>
      </p:sp>
      <p:sp>
        <p:nvSpPr>
          <p:cNvPr id="5" name="Content Placeholder 4">
            <a:extLst>
              <a:ext uri="{FF2B5EF4-FFF2-40B4-BE49-F238E27FC236}">
                <a16:creationId xmlns:a16="http://schemas.microsoft.com/office/drawing/2014/main" id="{27B954AB-514C-7EB5-F6C6-170DE8925535}"/>
              </a:ext>
            </a:extLst>
          </p:cNvPr>
          <p:cNvSpPr>
            <a:spLocks noGrp="1"/>
          </p:cNvSpPr>
          <p:nvPr>
            <p:ph idx="1"/>
          </p:nvPr>
        </p:nvSpPr>
        <p:spPr>
          <a:xfrm>
            <a:off x="1107194" y="2133600"/>
            <a:ext cx="10246605" cy="4333240"/>
          </a:xfrm>
        </p:spPr>
        <p:txBody>
          <a:bodyPr>
            <a:noAutofit/>
          </a:bodyPr>
          <a:lstStyle/>
          <a:p>
            <a:pPr lvl="1" indent="-457200" algn="ctr">
              <a:lnSpc>
                <a:spcPct val="120000"/>
              </a:lnSpc>
              <a:spcBef>
                <a:spcPts val="3000"/>
              </a:spcBef>
              <a:spcAft>
                <a:spcPts val="0"/>
              </a:spcAft>
              <a:buClr>
                <a:schemeClr val="bg1"/>
              </a:buClr>
              <a:buNone/>
            </a:pPr>
            <a:r>
              <a:rPr lang="en-US" sz="3600" dirty="0"/>
              <a:t>Email: david@twobridgesit.com</a:t>
            </a:r>
          </a:p>
          <a:p>
            <a:pPr lvl="1" indent="-457200" algn="ctr">
              <a:lnSpc>
                <a:spcPct val="120000"/>
              </a:lnSpc>
              <a:spcBef>
                <a:spcPts val="2400"/>
              </a:spcBef>
              <a:buClr>
                <a:schemeClr val="bg1"/>
              </a:buClr>
              <a:buNone/>
            </a:pPr>
            <a:r>
              <a:rPr lang="en-US" sz="3600" dirty="0"/>
              <a:t>See you in San Francisco this November?!</a:t>
            </a:r>
          </a:p>
          <a:p>
            <a:pPr lvl="1" indent="-457200" algn="ctr">
              <a:lnSpc>
                <a:spcPct val="120000"/>
              </a:lnSpc>
              <a:spcBef>
                <a:spcPts val="6600"/>
              </a:spcBef>
              <a:buClr>
                <a:schemeClr val="bg1"/>
              </a:buClr>
              <a:buNone/>
            </a:pPr>
            <a:r>
              <a:rPr lang="en-US" sz="3600" dirty="0"/>
              <a:t>“It’s still a story without an ending.”</a:t>
            </a:r>
          </a:p>
          <a:p>
            <a:endParaRPr lang="en-US" dirty="0"/>
          </a:p>
          <a:p>
            <a:endParaRPr lang="en-US" dirty="0"/>
          </a:p>
        </p:txBody>
      </p:sp>
      <p:sp>
        <p:nvSpPr>
          <p:cNvPr id="6" name="TextBox 5">
            <a:extLst>
              <a:ext uri="{FF2B5EF4-FFF2-40B4-BE49-F238E27FC236}">
                <a16:creationId xmlns:a16="http://schemas.microsoft.com/office/drawing/2014/main" id="{ECA39D4D-5D01-62F5-5D83-9F2E0F1CF338}"/>
              </a:ext>
            </a:extLst>
          </p:cNvPr>
          <p:cNvSpPr txBox="1"/>
          <p:nvPr/>
        </p:nvSpPr>
        <p:spPr>
          <a:xfrm>
            <a:off x="3200400" y="5770105"/>
            <a:ext cx="8458200" cy="707886"/>
          </a:xfrm>
          <a:prstGeom prst="rect">
            <a:avLst/>
          </a:prstGeom>
          <a:noFill/>
        </p:spPr>
        <p:txBody>
          <a:bodyPr wrap="square">
            <a:spAutoFit/>
          </a:bodyPr>
          <a:lstStyle/>
          <a:p>
            <a:pPr lvl="1" indent="-457200" algn="r">
              <a:spcBef>
                <a:spcPts val="600"/>
              </a:spcBef>
              <a:buClr>
                <a:schemeClr val="bg1"/>
              </a:buClr>
            </a:pPr>
            <a:r>
              <a:rPr lang="en-US" sz="2000" dirty="0">
                <a:solidFill>
                  <a:schemeClr val="bg1"/>
                </a:solidFill>
                <a:latin typeface="Franklin Gothic Medium" panose="020B0603020102020204" pitchFamily="34" charset="0"/>
              </a:rPr>
              <a:t>Download this presentation at https://bit.ly/TBITDownloads </a:t>
            </a:r>
          </a:p>
          <a:p>
            <a:pPr lvl="1" indent="-457200" algn="r">
              <a:spcBef>
                <a:spcPts val="0"/>
              </a:spcBef>
              <a:buClr>
                <a:schemeClr val="bg1"/>
              </a:buClr>
            </a:pPr>
            <a:r>
              <a:rPr lang="en-US" sz="2000" dirty="0">
                <a:solidFill>
                  <a:schemeClr val="bg1"/>
                </a:solidFill>
                <a:latin typeface="Franklin Gothic Medium" panose="020B0603020102020204" pitchFamily="34" charset="0"/>
              </a:rPr>
              <a:t>(case sensitive URL)</a:t>
            </a:r>
          </a:p>
        </p:txBody>
      </p:sp>
    </p:spTree>
    <p:extLst>
      <p:ext uri="{BB962C8B-B14F-4D97-AF65-F5344CB8AC3E}">
        <p14:creationId xmlns:p14="http://schemas.microsoft.com/office/powerpoint/2010/main" val="1603288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63F96-8BA6-058C-AFBE-1872866BF48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3E9266D-EA7B-E73F-BE9A-E12B40778DA6}"/>
              </a:ext>
            </a:extLst>
          </p:cNvPr>
          <p:cNvSpPr>
            <a:spLocks noGrp="1"/>
          </p:cNvSpPr>
          <p:nvPr>
            <p:ph type="body" sz="quarter" idx="10"/>
          </p:nvPr>
        </p:nvSpPr>
        <p:spPr>
          <a:xfrm>
            <a:off x="1943100" y="1905000"/>
            <a:ext cx="8305800" cy="3962400"/>
          </a:xfrm>
        </p:spPr>
        <p:txBody>
          <a:bodyPr>
            <a:normAutofit fontScale="92500" lnSpcReduction="20000"/>
          </a:bodyPr>
          <a:lstStyle/>
          <a:p>
            <a:pPr>
              <a:lnSpc>
                <a:spcPct val="140000"/>
              </a:lnSpc>
              <a:spcBef>
                <a:spcPts val="2400"/>
              </a:spcBef>
            </a:pPr>
            <a:r>
              <a:rPr lang="en-US" sz="3000" dirty="0"/>
              <a:t>“Claude is an AI assistant made by Anthropic.</a:t>
            </a:r>
          </a:p>
          <a:p>
            <a:pPr>
              <a:lnSpc>
                <a:spcPct val="140000"/>
              </a:lnSpc>
              <a:spcBef>
                <a:spcPts val="2400"/>
              </a:spcBef>
            </a:pPr>
            <a:r>
              <a:rPr lang="en-US" sz="3000" dirty="0"/>
              <a:t>It's built on a large language model trained to understand and generate text (and now also work with images, code, and files).</a:t>
            </a:r>
          </a:p>
          <a:p>
            <a:pPr>
              <a:lnSpc>
                <a:spcPct val="140000"/>
              </a:lnSpc>
              <a:spcBef>
                <a:spcPts val="2400"/>
              </a:spcBef>
            </a:pPr>
            <a:r>
              <a:rPr lang="en-US" sz="3000" dirty="0"/>
              <a:t>It's designed to be helpful, honest, and safe in conversations.”</a:t>
            </a:r>
          </a:p>
          <a:p>
            <a:endParaRPr lang="en-US" dirty="0"/>
          </a:p>
        </p:txBody>
      </p:sp>
      <p:sp>
        <p:nvSpPr>
          <p:cNvPr id="3" name="Text Placeholder 2">
            <a:extLst>
              <a:ext uri="{FF2B5EF4-FFF2-40B4-BE49-F238E27FC236}">
                <a16:creationId xmlns:a16="http://schemas.microsoft.com/office/drawing/2014/main" id="{33DFB9DD-7DCB-FF8C-88D4-92E623CC8C0B}"/>
              </a:ext>
            </a:extLst>
          </p:cNvPr>
          <p:cNvSpPr>
            <a:spLocks noGrp="1"/>
          </p:cNvSpPr>
          <p:nvPr>
            <p:ph type="body" sz="quarter" idx="11"/>
          </p:nvPr>
        </p:nvSpPr>
        <p:spPr/>
        <p:txBody>
          <a:bodyPr/>
          <a:lstStyle/>
          <a:p>
            <a:r>
              <a:rPr lang="en-US" dirty="0"/>
              <a:t>Claude, </a:t>
            </a:r>
            <a:r>
              <a:rPr lang="en-US" i="1" dirty="0"/>
              <a:t>Defined by Claude</a:t>
            </a:r>
          </a:p>
        </p:txBody>
      </p:sp>
    </p:spTree>
    <p:extLst>
      <p:ext uri="{BB962C8B-B14F-4D97-AF65-F5344CB8AC3E}">
        <p14:creationId xmlns:p14="http://schemas.microsoft.com/office/powerpoint/2010/main" val="27038277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CE71F-A526-1149-7B37-8CE2FB1F684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A231885-C72D-A7A5-F93B-15034EC0B77B}"/>
              </a:ext>
            </a:extLst>
          </p:cNvPr>
          <p:cNvSpPr>
            <a:spLocks noGrp="1"/>
          </p:cNvSpPr>
          <p:nvPr>
            <p:ph type="body" sz="quarter" idx="11"/>
          </p:nvPr>
        </p:nvSpPr>
        <p:spPr/>
        <p:txBody>
          <a:bodyPr/>
          <a:lstStyle/>
          <a:p>
            <a:r>
              <a:rPr lang="en-US" dirty="0"/>
              <a:t>Description of Claude</a:t>
            </a:r>
            <a:endParaRPr lang="en-US" i="1" dirty="0"/>
          </a:p>
        </p:txBody>
      </p:sp>
      <p:pic>
        <p:nvPicPr>
          <p:cNvPr id="7" name="Picture 6">
            <a:extLst>
              <a:ext uri="{FF2B5EF4-FFF2-40B4-BE49-F238E27FC236}">
                <a16:creationId xmlns:a16="http://schemas.microsoft.com/office/drawing/2014/main" id="{751D24CC-3DD4-9D30-CAB4-034532A92410}"/>
              </a:ext>
            </a:extLst>
          </p:cNvPr>
          <p:cNvPicPr>
            <a:picLocks noChangeAspect="1"/>
          </p:cNvPicPr>
          <p:nvPr/>
        </p:nvPicPr>
        <p:blipFill>
          <a:blip r:embed="rId2">
            <a:extLst>
              <a:ext uri="{28A0092B-C50C-407E-A947-70E740481C1C}">
                <a14:useLocalDpi xmlns:a14="http://schemas.microsoft.com/office/drawing/2010/main" val="0"/>
              </a:ext>
            </a:extLst>
          </a:blip>
          <a:srcRect b="24878"/>
          <a:stretch>
            <a:fillRect/>
          </a:stretch>
        </p:blipFill>
        <p:spPr>
          <a:xfrm>
            <a:off x="2533467" y="1536567"/>
            <a:ext cx="7125066" cy="3873633"/>
          </a:xfrm>
          <a:prstGeom prst="rect">
            <a:avLst/>
          </a:prstGeom>
        </p:spPr>
      </p:pic>
      <p:sp>
        <p:nvSpPr>
          <p:cNvPr id="10" name="Oval 9">
            <a:extLst>
              <a:ext uri="{FF2B5EF4-FFF2-40B4-BE49-F238E27FC236}">
                <a16:creationId xmlns:a16="http://schemas.microsoft.com/office/drawing/2014/main" id="{1255B92C-23E3-EDAC-CA5B-34A50FC6F76D}"/>
              </a:ext>
            </a:extLst>
          </p:cNvPr>
          <p:cNvSpPr/>
          <p:nvPr/>
        </p:nvSpPr>
        <p:spPr>
          <a:xfrm>
            <a:off x="6172199" y="3429000"/>
            <a:ext cx="1812403" cy="685800"/>
          </a:xfrm>
          <a:prstGeom prst="ellipse">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7BDC6B6-E820-C981-103E-0A443572CA0D}"/>
              </a:ext>
            </a:extLst>
          </p:cNvPr>
          <p:cNvSpPr/>
          <p:nvPr/>
        </p:nvSpPr>
        <p:spPr>
          <a:xfrm>
            <a:off x="2759173" y="4114799"/>
            <a:ext cx="1333866" cy="622168"/>
          </a:xfrm>
          <a:prstGeom prst="ellipse">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9739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1332BD-917B-BBE9-1BD5-35DD5C08D14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96AF5B2-236E-DC1A-B625-4ADB869DA1AA}"/>
              </a:ext>
            </a:extLst>
          </p:cNvPr>
          <p:cNvSpPr>
            <a:spLocks noGrp="1"/>
          </p:cNvSpPr>
          <p:nvPr>
            <p:ph type="body" sz="quarter" idx="11"/>
          </p:nvPr>
        </p:nvSpPr>
        <p:spPr/>
        <p:txBody>
          <a:bodyPr/>
          <a:lstStyle/>
          <a:p>
            <a:r>
              <a:rPr lang="en-US" dirty="0"/>
              <a:t>Technical Description of Claude</a:t>
            </a:r>
            <a:endParaRPr lang="en-US" i="1" dirty="0"/>
          </a:p>
        </p:txBody>
      </p:sp>
      <p:pic>
        <p:nvPicPr>
          <p:cNvPr id="4" name="Picture 3">
            <a:extLst>
              <a:ext uri="{FF2B5EF4-FFF2-40B4-BE49-F238E27FC236}">
                <a16:creationId xmlns:a16="http://schemas.microsoft.com/office/drawing/2014/main" id="{66A2DF45-F75B-DCBB-F52D-AC70C7791C95}"/>
              </a:ext>
            </a:extLst>
          </p:cNvPr>
          <p:cNvPicPr>
            <a:picLocks noChangeAspect="1"/>
          </p:cNvPicPr>
          <p:nvPr/>
        </p:nvPicPr>
        <p:blipFill>
          <a:blip r:embed="rId2">
            <a:extLst>
              <a:ext uri="{28A0092B-C50C-407E-A947-70E740481C1C}">
                <a14:useLocalDpi xmlns:a14="http://schemas.microsoft.com/office/drawing/2010/main" val="0"/>
              </a:ext>
            </a:extLst>
          </a:blip>
          <a:srcRect b="25828"/>
          <a:stretch>
            <a:fillRect/>
          </a:stretch>
        </p:blipFill>
        <p:spPr>
          <a:xfrm>
            <a:off x="2596970" y="1981200"/>
            <a:ext cx="6998060" cy="3429000"/>
          </a:xfrm>
          <a:prstGeom prst="rect">
            <a:avLst/>
          </a:prstGeom>
        </p:spPr>
      </p:pic>
      <p:sp>
        <p:nvSpPr>
          <p:cNvPr id="5" name="Oval 4">
            <a:extLst>
              <a:ext uri="{FF2B5EF4-FFF2-40B4-BE49-F238E27FC236}">
                <a16:creationId xmlns:a16="http://schemas.microsoft.com/office/drawing/2014/main" id="{FE0095AF-7715-ED2F-A5B2-8804FBBFEA50}"/>
              </a:ext>
            </a:extLst>
          </p:cNvPr>
          <p:cNvSpPr/>
          <p:nvPr/>
        </p:nvSpPr>
        <p:spPr>
          <a:xfrm>
            <a:off x="7168970" y="2133600"/>
            <a:ext cx="1905000" cy="914400"/>
          </a:xfrm>
          <a:prstGeom prst="ellipse">
            <a:avLst/>
          </a:prstGeom>
          <a:noFill/>
          <a:ln>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6692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BCB0005C-D967-406E-BB52-87C126421DE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6151</TotalTime>
  <Words>1224</Words>
  <Application>Microsoft Office PowerPoint</Application>
  <PresentationFormat>Widescreen</PresentationFormat>
  <Paragraphs>199</Paragraphs>
  <Slides>64</Slides>
  <Notes>0</Notes>
  <HiddenSlides>1</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64</vt:i4>
      </vt:variant>
    </vt:vector>
  </HeadingPairs>
  <TitlesOfParts>
    <vt:vector size="74" baseType="lpstr">
      <vt:lpstr>Aptos SemiBold</vt:lpstr>
      <vt:lpstr>Arial</vt:lpstr>
      <vt:lpstr>Calibri</vt:lpstr>
      <vt:lpstr>Century Schoolbook</vt:lpstr>
      <vt:lpstr>Constantia</vt:lpstr>
      <vt:lpstr>Franklin Gothic Demi</vt:lpstr>
      <vt:lpstr>Franklin Gothic Medium</vt:lpstr>
      <vt:lpstr>Futura Bk BT</vt:lpstr>
      <vt:lpstr>Roboto Slab Black</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Do learners fully understand…?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Claude</dc:title>
  <dc:creator>DavidS</dc:creator>
  <cp:keywords/>
  <cp:lastModifiedBy>DavidS</cp:lastModifiedBy>
  <cp:revision>412</cp:revision>
  <dcterms:created xsi:type="dcterms:W3CDTF">2017-11-13T16:00:58Z</dcterms:created>
  <dcterms:modified xsi:type="dcterms:W3CDTF">2026-08-04T14:51:27Z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TC018814159991</vt:lpwstr>
  </property>
</Properties>
</file>