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69"/>
  </p:notesMasterIdLst>
  <p:handoutMasterIdLst>
    <p:handoutMasterId r:id="rId70"/>
  </p:handoutMasterIdLst>
  <p:sldIdLst>
    <p:sldId id="431" r:id="rId3"/>
    <p:sldId id="434" r:id="rId4"/>
    <p:sldId id="438" r:id="rId5"/>
    <p:sldId id="432" r:id="rId6"/>
    <p:sldId id="433" r:id="rId7"/>
    <p:sldId id="337" r:id="rId8"/>
    <p:sldId id="439" r:id="rId9"/>
    <p:sldId id="424" r:id="rId10"/>
    <p:sldId id="440" r:id="rId11"/>
    <p:sldId id="383" r:id="rId12"/>
    <p:sldId id="461" r:id="rId13"/>
    <p:sldId id="443" r:id="rId14"/>
    <p:sldId id="441" r:id="rId15"/>
    <p:sldId id="457" r:id="rId16"/>
    <p:sldId id="445" r:id="rId17"/>
    <p:sldId id="464" r:id="rId18"/>
    <p:sldId id="465" r:id="rId19"/>
    <p:sldId id="467" r:id="rId20"/>
    <p:sldId id="463" r:id="rId21"/>
    <p:sldId id="500" r:id="rId22"/>
    <p:sldId id="488" r:id="rId23"/>
    <p:sldId id="489" r:id="rId24"/>
    <p:sldId id="468" r:id="rId25"/>
    <p:sldId id="485" r:id="rId26"/>
    <p:sldId id="479" r:id="rId27"/>
    <p:sldId id="480" r:id="rId28"/>
    <p:sldId id="474" r:id="rId29"/>
    <p:sldId id="502" r:id="rId30"/>
    <p:sldId id="454" r:id="rId31"/>
    <p:sldId id="469" r:id="rId32"/>
    <p:sldId id="470" r:id="rId33"/>
    <p:sldId id="501" r:id="rId34"/>
    <p:sldId id="505" r:id="rId35"/>
    <p:sldId id="475" r:id="rId36"/>
    <p:sldId id="482" r:id="rId37"/>
    <p:sldId id="483" r:id="rId38"/>
    <p:sldId id="446" r:id="rId39"/>
    <p:sldId id="447" r:id="rId40"/>
    <p:sldId id="453" r:id="rId41"/>
    <p:sldId id="506" r:id="rId42"/>
    <p:sldId id="504" r:id="rId43"/>
    <p:sldId id="492" r:id="rId44"/>
    <p:sldId id="503" r:id="rId45"/>
    <p:sldId id="509" r:id="rId46"/>
    <p:sldId id="512" r:id="rId47"/>
    <p:sldId id="513" r:id="rId48"/>
    <p:sldId id="514" r:id="rId49"/>
    <p:sldId id="515" r:id="rId50"/>
    <p:sldId id="491" r:id="rId51"/>
    <p:sldId id="494" r:id="rId52"/>
    <p:sldId id="507" r:id="rId53"/>
    <p:sldId id="495" r:id="rId54"/>
    <p:sldId id="366" r:id="rId55"/>
    <p:sldId id="496" r:id="rId56"/>
    <p:sldId id="499" r:id="rId57"/>
    <p:sldId id="510" r:id="rId58"/>
    <p:sldId id="363" r:id="rId59"/>
    <p:sldId id="511" r:id="rId60"/>
    <p:sldId id="516" r:id="rId61"/>
    <p:sldId id="361" r:id="rId62"/>
    <p:sldId id="389" r:id="rId63"/>
    <p:sldId id="347" r:id="rId64"/>
    <p:sldId id="351" r:id="rId65"/>
    <p:sldId id="349" r:id="rId66"/>
    <p:sldId id="385" r:id="rId67"/>
    <p:sldId id="390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1B204A-ED31-4372-96B8-729F63FB087C}">
          <p14:sldIdLst>
            <p14:sldId id="431"/>
            <p14:sldId id="434"/>
            <p14:sldId id="438"/>
            <p14:sldId id="432"/>
            <p14:sldId id="433"/>
            <p14:sldId id="337"/>
            <p14:sldId id="439"/>
            <p14:sldId id="424"/>
            <p14:sldId id="440"/>
            <p14:sldId id="383"/>
            <p14:sldId id="461"/>
            <p14:sldId id="443"/>
            <p14:sldId id="441"/>
            <p14:sldId id="457"/>
            <p14:sldId id="445"/>
            <p14:sldId id="464"/>
            <p14:sldId id="465"/>
            <p14:sldId id="467"/>
            <p14:sldId id="463"/>
            <p14:sldId id="500"/>
            <p14:sldId id="488"/>
            <p14:sldId id="489"/>
            <p14:sldId id="468"/>
            <p14:sldId id="485"/>
            <p14:sldId id="479"/>
            <p14:sldId id="480"/>
            <p14:sldId id="474"/>
            <p14:sldId id="502"/>
            <p14:sldId id="454"/>
            <p14:sldId id="469"/>
            <p14:sldId id="470"/>
            <p14:sldId id="501"/>
            <p14:sldId id="505"/>
            <p14:sldId id="475"/>
            <p14:sldId id="482"/>
            <p14:sldId id="483"/>
            <p14:sldId id="446"/>
            <p14:sldId id="447"/>
            <p14:sldId id="453"/>
            <p14:sldId id="506"/>
            <p14:sldId id="504"/>
            <p14:sldId id="492"/>
            <p14:sldId id="503"/>
            <p14:sldId id="509"/>
            <p14:sldId id="512"/>
            <p14:sldId id="513"/>
            <p14:sldId id="514"/>
            <p14:sldId id="515"/>
            <p14:sldId id="491"/>
            <p14:sldId id="494"/>
            <p14:sldId id="507"/>
            <p14:sldId id="495"/>
            <p14:sldId id="366"/>
            <p14:sldId id="496"/>
            <p14:sldId id="499"/>
            <p14:sldId id="510"/>
            <p14:sldId id="363"/>
            <p14:sldId id="511"/>
            <p14:sldId id="516"/>
          </p14:sldIdLst>
        </p14:section>
        <p14:section name="Previous Talk" id="{F61DB377-8E1A-472B-B47D-030862B1D093}">
          <p14:sldIdLst>
            <p14:sldId id="361"/>
            <p14:sldId id="389"/>
            <p14:sldId id="347"/>
            <p14:sldId id="351"/>
            <p14:sldId id="349"/>
            <p14:sldId id="385"/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29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4" autoAdjust="0"/>
    <p:restoredTop sz="96713" autoAdjust="0"/>
  </p:normalViewPr>
  <p:slideViewPr>
    <p:cSldViewPr showGuides="1">
      <p:cViewPr varScale="1">
        <p:scale>
          <a:sx n="118" d="100"/>
          <a:sy n="118" d="100"/>
        </p:scale>
        <p:origin x="28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9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3" d="100"/>
          <a:sy n="93" d="100"/>
        </p:scale>
        <p:origin x="3720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6F43DA-8171-A2CF-805C-04345EF26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1639F7-4136-70B1-83FC-62AD80DFB7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FC7CB-E1BD-4024-8A43-881452E5B23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3E7B5-E4F4-E86D-1C69-26E1A50937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DA4EE-2588-11E6-3E5A-91F4F571F3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99EE8-C1AA-4E7C-A12C-ED025ACEC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4692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8:17:30.6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0,'17730'145'0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3:20.2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0,'20402'136'0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4:15.0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0,'7597'0'0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2:57:31.9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0,'6972'0,"-6950"0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6:00.9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 0,'18709'-55'0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2:56:06.7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56,'18135'0,"-17934"-14,12-1,38 2,0 0,228 13,-456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6:09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0,'19391'82'0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6:19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0,'10269'0'0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2:56:31.2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1 107,'2623'0,"-2350"-20,-225 15,65-2,121 8,-80 2,-154-3,53 1,1-3,84-13,160-25,-210 20,-68 17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6:34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0,'19312'0'0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56:43.4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82 0,'11279'-82'0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7:34:33.5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 0 0,'6532'0'0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7:41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0,'18239'0'0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7:44.4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 0,'7814'-48'0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7:53.6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 0,'8006'-49'0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7:57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 0,'2950'-48'0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8:18.2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0,'7886'0'0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8:21.6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0,'18313'0'0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22:38:27.9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74,'69'-19,"356"11,-255 10,1352 0,1854-4,-2097-9,476-1,-1520 13,576-17,-663 7,-120 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8:42.1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0 169 0,'5200'-169'0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6:43:05.9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0,'6204'0'0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37:41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0,'18239'0'0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7:34:37.1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0,'2829'0'0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07:58.1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0,'11146'0'0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08:04.6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0 194 0,'22837'-194'0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08:15.4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0,'2879'73'0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08:31.0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0,'13667'73'0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02:08:42.3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0 179,'108'0,"182"23,550 51,9-70,-531-6,1316-30,284-13,-550 6,-349 5,-559-1,-408 29,339-1,-227 9,850 0,1103-5,-1513-8,216-2,480 14,-1038-13,-30 0,-70-1,15 1,-162 12,-4 1,0-2,1 1,17-4,-11-1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02:08:45.2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0 194 0,'21191'-194'0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6:48:02.3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0,'8520'0'0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16:48:07.7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77,'362'2,"383"-4,-542-9,75 0,-130 14,186-6,-242-7,64-3,-137 12,-1-1,36-8,-12 1,-24 5,-4-1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6:48:10.8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0,'2766'0'0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4:41:28.2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0,'11533'0'0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9:16:28.7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 0,'6532'-48'0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4:42:04.0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0,'16928'0'0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04:42:10.9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 0,'9328'-44'0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22:44:11.3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28,'29'-2,"48"-8,26-2,1091 9,-614 6,8053-3,-8073 12,-40 0,1673-11,-1040-2,-1084-3,-41-2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4:14.5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0,'26392'0'0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4:17.4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 0,'16667'-24'0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4:25.6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0,'6896'0'0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4:31.8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 0,'3120'-48'0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4:39.7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0,'12724'0'0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9:23.0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 0,'16643'-48'0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9:28.0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0,'5443'0'0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19:16:33.6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10,'1478'0,"-1435"-4,-27-2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22:49:31.2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1,'301'22,"-58"0,1226 11,3-34,-602-2,12344 3,-12782 29,-162-5,1360-1,-1038-27,1679 4,-2236-1,57-11,-58 7,57-2,481 8,-552-1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9:33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 0,'11563'-121'0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9:39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96 0,'19110'-96'0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9:41.8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 0,'2008'-121'0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49:59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0,'7740'25'0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2T22:50:02.3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69,'6037'0,"-5566"-13,13 1,1078 13,-1517 0,0-1,1-3,-1-1,-1-3,74-19,-104 21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50:10.7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0,'5685'0'0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22:50:17.6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0,'11515'0'0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7:49:05.6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0,'12311'19'0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7:49:16.4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 0,'7398'-18'0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9:18:21.5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 0,'2903'-23'0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7:49:25.3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0,'7157'0'0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7:49:34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0,'7101'0'0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7:49:43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0,'6841'0'0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8:10:23.0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0,'9736'0'0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8:10:27.2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0,'3174'0'0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8:10:48.3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0,'2373'37'0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8:10:56.4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 0,'6694'-56'0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5T18:12:02.74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1,'7752'0,"-7746"0,18 3,-20 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8:12:18.35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0,'13293'18'0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5T18:12:21.50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0,'10160'56'0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9:18:23.8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0,'15409'0'0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7:44:03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0,'10911'25'0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2T17:44:05.3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0,'2177'0'0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1F458-297E-42FD-85AA-B42138C66462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C6242-4B4C-4A8A-B761-684DE6665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1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_Blank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6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8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177F8-5068-1EC0-5F95-335FC3E24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057400"/>
            <a:ext cx="10515600" cy="3962400"/>
          </a:xfrm>
        </p:spPr>
        <p:txBody>
          <a:bodyPr/>
          <a:lstStyle>
            <a:lvl1pPr marL="365760" indent="-365760">
              <a:spcBef>
                <a:spcPts val="600"/>
              </a:spcBef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Click to edit body v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183297-C2D3-0199-3B6B-3316D8BFA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33400"/>
            <a:ext cx="10972800" cy="106680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50703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Gre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177F8-5068-1EC0-5F95-335FC3E24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057400"/>
            <a:ext cx="10515600" cy="3962400"/>
          </a:xfrm>
        </p:spPr>
        <p:txBody>
          <a:bodyPr/>
          <a:lstStyle>
            <a:lvl1pPr marL="365760" indent="-365760">
              <a:spcBef>
                <a:spcPts val="600"/>
              </a:spcBef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Click to edit body v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183297-C2D3-0199-3B6B-3316D8BFA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33400"/>
            <a:ext cx="10972800" cy="1066800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0640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customXml" Target="../ink/ink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8.png"/><Relationship Id="rId14" Type="http://schemas.openxmlformats.org/officeDocument/2006/relationships/customXml" Target="../ink/ink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5" Type="http://schemas.openxmlformats.org/officeDocument/2006/relationships/image" Target="../media/image24.png"/><Relationship Id="rId4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customXml" Target="../ink/ink1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18.xml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12" Type="http://schemas.openxmlformats.org/officeDocument/2006/relationships/image" Target="../media/image76.png"/><Relationship Id="rId2" Type="http://schemas.openxmlformats.org/officeDocument/2006/relationships/image" Target="../media/image2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customXml" Target="../ink/ink17.xml"/><Relationship Id="rId5" Type="http://schemas.openxmlformats.org/officeDocument/2006/relationships/customXml" Target="../ink/ink14.xml"/><Relationship Id="rId15" Type="http://schemas.openxmlformats.org/officeDocument/2006/relationships/customXml" Target="../ink/ink19.xml"/><Relationship Id="rId10" Type="http://schemas.openxmlformats.org/officeDocument/2006/relationships/image" Target="../media/image75.png"/><Relationship Id="rId4" Type="http://schemas.openxmlformats.org/officeDocument/2006/relationships/image" Target="../media/image23.png"/><Relationship Id="rId9" Type="http://schemas.openxmlformats.org/officeDocument/2006/relationships/customXml" Target="../ink/ink16.xml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32.png"/><Relationship Id="rId18" Type="http://schemas.openxmlformats.org/officeDocument/2006/relationships/customXml" Target="../ink/ink26.xml"/><Relationship Id="rId3" Type="http://schemas.openxmlformats.org/officeDocument/2006/relationships/image" Target="../media/image29.png"/><Relationship Id="rId21" Type="http://schemas.openxmlformats.org/officeDocument/2006/relationships/image" Target="../media/image36.png"/><Relationship Id="rId7" Type="http://schemas.openxmlformats.org/officeDocument/2006/relationships/image" Target="../media/image290.png"/><Relationship Id="rId12" Type="http://schemas.openxmlformats.org/officeDocument/2006/relationships/customXml" Target="../ink/ink23.xml"/><Relationship Id="rId17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openxmlformats.org/officeDocument/2006/relationships/customXml" Target="../ink/ink25.xml"/><Relationship Id="rId20" Type="http://schemas.openxmlformats.org/officeDocument/2006/relationships/customXml" Target="../ink/ink27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31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customXml" Target="../ink/ink22.xml"/><Relationship Id="rId19" Type="http://schemas.openxmlformats.org/officeDocument/2006/relationships/image" Target="../media/image35.png"/><Relationship Id="rId4" Type="http://schemas.openxmlformats.org/officeDocument/2006/relationships/customXml" Target="../ink/ink20.xml"/><Relationship Id="rId9" Type="http://schemas.openxmlformats.org/officeDocument/2006/relationships/image" Target="../media/image30.png"/><Relationship Id="rId14" Type="http://schemas.openxmlformats.org/officeDocument/2006/relationships/customXml" Target="../ink/ink24.xml"/><Relationship Id="rId22" Type="http://schemas.openxmlformats.org/officeDocument/2006/relationships/customXml" Target="../ink/ink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customXml" Target="../ink/ink34.xml"/><Relationship Id="rId18" Type="http://schemas.openxmlformats.org/officeDocument/2006/relationships/image" Target="../media/image44.png"/><Relationship Id="rId3" Type="http://schemas.openxmlformats.org/officeDocument/2006/relationships/image" Target="../media/image290.png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41.png"/><Relationship Id="rId17" Type="http://schemas.openxmlformats.org/officeDocument/2006/relationships/customXml" Target="../ink/ink36.xml"/><Relationship Id="rId2" Type="http://schemas.openxmlformats.org/officeDocument/2006/relationships/customXml" Target="../ink/ink29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customXml" Target="../ink/ink33.xml"/><Relationship Id="rId5" Type="http://schemas.openxmlformats.org/officeDocument/2006/relationships/customXml" Target="../ink/ink30.xml"/><Relationship Id="rId15" Type="http://schemas.openxmlformats.org/officeDocument/2006/relationships/customXml" Target="../ink/ink35.xml"/><Relationship Id="rId10" Type="http://schemas.openxmlformats.org/officeDocument/2006/relationships/image" Target="../media/image40.png"/><Relationship Id="rId19" Type="http://schemas.openxmlformats.org/officeDocument/2006/relationships/customXml" Target="../ink/ink37.xml"/><Relationship Id="rId4" Type="http://schemas.openxmlformats.org/officeDocument/2006/relationships/image" Target="../media/image38.png"/><Relationship Id="rId9" Type="http://schemas.openxmlformats.org/officeDocument/2006/relationships/customXml" Target="../ink/ink32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customXml" Target="../ink/ink40.xml"/><Relationship Id="rId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customXml" Target="../ink/ink47.xml"/><Relationship Id="rId3" Type="http://schemas.openxmlformats.org/officeDocument/2006/relationships/customXml" Target="../ink/ink42.xml"/><Relationship Id="rId7" Type="http://schemas.openxmlformats.org/officeDocument/2006/relationships/customXml" Target="../ink/ink44.xml"/><Relationship Id="rId12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0.png"/><Relationship Id="rId11" Type="http://schemas.openxmlformats.org/officeDocument/2006/relationships/customXml" Target="../ink/ink46.xml"/><Relationship Id="rId5" Type="http://schemas.openxmlformats.org/officeDocument/2006/relationships/customXml" Target="../ink/ink43.xml"/><Relationship Id="rId10" Type="http://schemas.openxmlformats.org/officeDocument/2006/relationships/image" Target="../media/image53.png"/><Relationship Id="rId4" Type="http://schemas.openxmlformats.org/officeDocument/2006/relationships/image" Target="../media/image500.png"/><Relationship Id="rId9" Type="http://schemas.openxmlformats.org/officeDocument/2006/relationships/customXml" Target="../ink/ink45.xml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customXml" Target="../ink/ink53.xml"/><Relationship Id="rId18" Type="http://schemas.openxmlformats.org/officeDocument/2006/relationships/image" Target="../media/image64.png"/><Relationship Id="rId3" Type="http://schemas.openxmlformats.org/officeDocument/2006/relationships/customXml" Target="../ink/ink48.xml"/><Relationship Id="rId21" Type="http://schemas.openxmlformats.org/officeDocument/2006/relationships/customXml" Target="../ink/ink57.xml"/><Relationship Id="rId7" Type="http://schemas.openxmlformats.org/officeDocument/2006/relationships/customXml" Target="../ink/ink50.xml"/><Relationship Id="rId12" Type="http://schemas.openxmlformats.org/officeDocument/2006/relationships/image" Target="../media/image61.png"/><Relationship Id="rId17" Type="http://schemas.openxmlformats.org/officeDocument/2006/relationships/customXml" Target="../ink/ink55.xml"/><Relationship Id="rId2" Type="http://schemas.openxmlformats.org/officeDocument/2006/relationships/image" Target="../media/image56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customXml" Target="../ink/ink52.xml"/><Relationship Id="rId5" Type="http://schemas.openxmlformats.org/officeDocument/2006/relationships/customXml" Target="../ink/ink49.xml"/><Relationship Id="rId15" Type="http://schemas.openxmlformats.org/officeDocument/2006/relationships/customXml" Target="../ink/ink54.xml"/><Relationship Id="rId10" Type="http://schemas.openxmlformats.org/officeDocument/2006/relationships/image" Target="../media/image60.png"/><Relationship Id="rId19" Type="http://schemas.openxmlformats.org/officeDocument/2006/relationships/customXml" Target="../ink/ink56.xml"/><Relationship Id="rId4" Type="http://schemas.openxmlformats.org/officeDocument/2006/relationships/image" Target="../media/image57.png"/><Relationship Id="rId9" Type="http://schemas.openxmlformats.org/officeDocument/2006/relationships/customXml" Target="../ink/ink51.xml"/><Relationship Id="rId14" Type="http://schemas.openxmlformats.org/officeDocument/2006/relationships/image" Target="../media/image62.png"/><Relationship Id="rId2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13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customXml" Target="../ink/ink60.xml"/><Relationship Id="rId17" Type="http://schemas.openxmlformats.org/officeDocument/2006/relationships/image" Target="../media/image93.png"/><Relationship Id="rId2" Type="http://schemas.openxmlformats.org/officeDocument/2006/relationships/image" Target="../media/image82.png"/><Relationship Id="rId16" Type="http://schemas.openxmlformats.org/officeDocument/2006/relationships/customXml" Target="../ink/ink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2.png"/><Relationship Id="rId10" Type="http://schemas.openxmlformats.org/officeDocument/2006/relationships/customXml" Target="../ink/ink59.xml"/><Relationship Id="rId4" Type="http://schemas.microsoft.com/office/2007/relationships/hdphoto" Target="../media/hdphoto1.wdp"/><Relationship Id="rId9" Type="http://schemas.openxmlformats.org/officeDocument/2006/relationships/image" Target="../media/image89.png"/><Relationship Id="rId14" Type="http://schemas.openxmlformats.org/officeDocument/2006/relationships/customXml" Target="../ink/ink6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.xml"/><Relationship Id="rId13" Type="http://schemas.openxmlformats.org/officeDocument/2006/relationships/image" Target="../media/image100.png"/><Relationship Id="rId18" Type="http://schemas.openxmlformats.org/officeDocument/2006/relationships/customXml" Target="../ink/ink69.xml"/><Relationship Id="rId3" Type="http://schemas.microsoft.com/office/2007/relationships/hdphoto" Target="../media/hdphoto2.wdp"/><Relationship Id="rId7" Type="http://schemas.openxmlformats.org/officeDocument/2006/relationships/image" Target="../media/image97.png"/><Relationship Id="rId12" Type="http://schemas.openxmlformats.org/officeDocument/2006/relationships/customXml" Target="../ink/ink66.xml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customXml" Target="../ink/ink68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3.xml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1.png"/><Relationship Id="rId10" Type="http://schemas.openxmlformats.org/officeDocument/2006/relationships/customXml" Target="../ink/ink65.xml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8.png"/><Relationship Id="rId14" Type="http://schemas.openxmlformats.org/officeDocument/2006/relationships/customXml" Target="../ink/ink6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D44E4A-9099-1BA9-F55C-527B8CC690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3200" y="2057400"/>
            <a:ext cx="8305800" cy="3733800"/>
          </a:xfrm>
        </p:spPr>
        <p:txBody>
          <a:bodyPr>
            <a:normAutofit/>
          </a:bodyPr>
          <a:lstStyle/>
          <a:p>
            <a:pPr marL="0" indent="0"/>
            <a:r>
              <a:rPr lang="en-US" sz="4000" dirty="0"/>
              <a:t>Asks questions</a:t>
            </a:r>
          </a:p>
          <a:p>
            <a:pPr marL="0" indent="0"/>
            <a:r>
              <a:rPr lang="en-US" sz="4000" dirty="0"/>
              <a:t>Provides no answers</a:t>
            </a:r>
          </a:p>
          <a:p>
            <a:pPr marL="0" indent="0"/>
            <a:r>
              <a:rPr lang="en-US" sz="4000" dirty="0"/>
              <a:t>Looks for your feedback</a:t>
            </a:r>
          </a:p>
          <a:p>
            <a:endParaRPr lang="en-US" sz="4400" dirty="0"/>
          </a:p>
          <a:p>
            <a:r>
              <a:rPr lang="en-US" sz="3600" dirty="0"/>
              <a:t>And contains no humor, except….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89FC2-2D75-170A-4349-3D5120B6C8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following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539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B5611-6BBE-1470-9077-E3CFC64AF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70F44F-D2C5-990D-BB2E-A6A37ECADB1B}"/>
              </a:ext>
            </a:extLst>
          </p:cNvPr>
          <p:cNvSpPr/>
          <p:nvPr/>
        </p:nvSpPr>
        <p:spPr>
          <a:xfrm>
            <a:off x="2926644" y="1835150"/>
            <a:ext cx="6491111" cy="36512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D3BD-E0B7-9E47-352C-7C2A510509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1200" y="1905000"/>
            <a:ext cx="8382000" cy="35814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Why Do We Teach </a:t>
            </a:r>
          </a:p>
          <a:p>
            <a:pPr algn="ctr"/>
            <a:r>
              <a:rPr lang="en-US" dirty="0"/>
              <a:t>What We Teach </a:t>
            </a:r>
          </a:p>
          <a:p>
            <a:pPr algn="ctr"/>
            <a:r>
              <a:rPr lang="en-US" dirty="0"/>
              <a:t>in the Order</a:t>
            </a:r>
          </a:p>
          <a:p>
            <a:pPr algn="ctr"/>
            <a:r>
              <a:rPr lang="en-US" dirty="0"/>
              <a:t>  That We Teach It?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82422F-514C-D0BB-6E91-BFD34250E56C}"/>
              </a:ext>
            </a:extLst>
          </p:cNvPr>
          <p:cNvSpPr txBox="1">
            <a:spLocks/>
          </p:cNvSpPr>
          <p:nvPr/>
        </p:nvSpPr>
        <p:spPr>
          <a:xfrm>
            <a:off x="609599" y="536575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Starting Point</a:t>
            </a:r>
          </a:p>
        </p:txBody>
      </p:sp>
    </p:spTree>
    <p:extLst>
      <p:ext uri="{BB962C8B-B14F-4D97-AF65-F5344CB8AC3E}">
        <p14:creationId xmlns:p14="http://schemas.microsoft.com/office/powerpoint/2010/main" val="2367479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929DF-F808-AE6F-25BE-FBB457D61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7453F4-E9C7-19F0-0CA9-99CAC4FFB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1613425"/>
            <a:ext cx="10287000" cy="4711175"/>
          </a:xfrm>
        </p:spPr>
        <p:txBody>
          <a:bodyPr>
            <a:noAutofit/>
          </a:bodyPr>
          <a:lstStyle/>
          <a:p>
            <a:pPr indent="-457200"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Examine business statistics textbooks from late 1940s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Look at long-running textbook series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Consider metaphorical inflection points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endParaRPr lang="en-US" sz="4000" dirty="0"/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Cut-off date: late 1980s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endParaRPr lang="en-US" sz="4000" dirty="0"/>
          </a:p>
          <a:p>
            <a:pPr lvl="1" indent="-457200">
              <a:lnSpc>
                <a:spcPct val="120000"/>
              </a:lnSpc>
              <a:spcBef>
                <a:spcPts val="0"/>
              </a:spcBef>
            </a:pPr>
            <a:endParaRPr lang="en-US" sz="4000" dirty="0"/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endParaRPr lang="en-US" sz="4000" dirty="0"/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63ABD-6F0F-CB98-16CF-C7F22B9683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23437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45B1-25CC-E0A0-637B-44E593840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F62744-4BF5-A0DA-7C5C-BE4E5FEB5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600200"/>
            <a:ext cx="10505975" cy="45720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3600" dirty="0"/>
              <a:t>John Stockton (1947 through 1985), </a:t>
            </a:r>
            <a:r>
              <a:rPr lang="en-US" sz="2800" i="1" dirty="0"/>
              <a:t>Introduction to Business (&amp; Economic) Statistics </a:t>
            </a:r>
            <a:endParaRPr lang="en-US" sz="28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3600" dirty="0" err="1"/>
              <a:t>Neter</a:t>
            </a:r>
            <a:r>
              <a:rPr lang="en-US" sz="3600" dirty="0"/>
              <a:t> &amp; Wasserman (1956 through 1969), </a:t>
            </a:r>
            <a:r>
              <a:rPr lang="en-US" sz="2800" i="1" dirty="0"/>
              <a:t>Fundamental Statistics for Business and Economics </a:t>
            </a:r>
            <a:endParaRPr lang="en-US" sz="28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3600" dirty="0"/>
              <a:t>Freund &amp; Williams (1958 through 1988), </a:t>
            </a:r>
            <a:r>
              <a:rPr lang="en-US" sz="2800" i="1" dirty="0"/>
              <a:t>Elementary Business Statistics, Modern Business Statistics</a:t>
            </a:r>
          </a:p>
          <a:p>
            <a:pPr algn="r">
              <a:lnSpc>
                <a:spcPct val="120000"/>
              </a:lnSpc>
              <a:spcBef>
                <a:spcPts val="1200"/>
              </a:spcBef>
            </a:pPr>
            <a:r>
              <a:rPr lang="en-US" sz="2000" dirty="0"/>
              <a:t>Sources: </a:t>
            </a:r>
            <a:r>
              <a:rPr lang="en-US" sz="2000" i="1" dirty="0"/>
              <a:t>archive.org, used book sellers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C49BF-4495-4373-509A-6EAE0A1EFE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Trace Three Author Series</a:t>
            </a:r>
          </a:p>
        </p:txBody>
      </p:sp>
    </p:spTree>
    <p:extLst>
      <p:ext uri="{BB962C8B-B14F-4D97-AF65-F5344CB8AC3E}">
        <p14:creationId xmlns:p14="http://schemas.microsoft.com/office/powerpoint/2010/main" val="1791168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DAF2A-BA81-C74C-5CF5-9AD2C054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ABE441-BD86-4347-E580-7AC57DA8785E}"/>
              </a:ext>
            </a:extLst>
          </p:cNvPr>
          <p:cNvSpPr/>
          <p:nvPr/>
        </p:nvSpPr>
        <p:spPr>
          <a:xfrm>
            <a:off x="2850444" y="1603375"/>
            <a:ext cx="6491111" cy="36512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81832-1BFC-7EB6-6CA8-19943ADBD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0444" y="1600200"/>
            <a:ext cx="6369756" cy="35814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Why Do These Books</a:t>
            </a:r>
          </a:p>
          <a:p>
            <a:pPr algn="ctr"/>
            <a:r>
              <a:rPr lang="en-US" dirty="0"/>
              <a:t> Teach What They</a:t>
            </a:r>
          </a:p>
          <a:p>
            <a:pPr algn="ctr"/>
            <a:r>
              <a:rPr lang="en-US" dirty="0"/>
              <a:t> Teach In the Order </a:t>
            </a:r>
          </a:p>
          <a:p>
            <a:pPr algn="ctr"/>
            <a:r>
              <a:rPr lang="en-US" dirty="0"/>
              <a:t>That They Teach It?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963095A-E997-7C44-7697-0542DB0029A7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1" dirty="0"/>
              <a:t>Seeking</a:t>
            </a:r>
          </a:p>
        </p:txBody>
      </p:sp>
    </p:spTree>
    <p:extLst>
      <p:ext uri="{BB962C8B-B14F-4D97-AF65-F5344CB8AC3E}">
        <p14:creationId xmlns:p14="http://schemas.microsoft.com/office/powerpoint/2010/main" val="81286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64E7-8983-B251-D13A-C6DC2A1C2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143D5-8F2E-72AA-E71C-2CE3967A28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5200" y="381000"/>
            <a:ext cx="3733800" cy="1447799"/>
          </a:xfrm>
        </p:spPr>
        <p:txBody>
          <a:bodyPr>
            <a:noAutofit/>
          </a:bodyPr>
          <a:lstStyle/>
          <a:p>
            <a:r>
              <a:rPr lang="en-US" sz="4000" dirty="0"/>
              <a:t>Stockton 2/e, 1947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1A912D4-34CE-204B-418A-BAA09174800A}"/>
              </a:ext>
            </a:extLst>
          </p:cNvPr>
          <p:cNvSpPr txBox="1">
            <a:spLocks/>
          </p:cNvSpPr>
          <p:nvPr/>
        </p:nvSpPr>
        <p:spPr>
          <a:xfrm>
            <a:off x="7285182" y="2133600"/>
            <a:ext cx="43434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Century Schoolbook" panose="02040604050505020304" pitchFamily="18" charset="0"/>
              </a:rPr>
              <a:t>charts, averages, dispersion, time series, </a:t>
            </a:r>
          </a:p>
          <a:p>
            <a:r>
              <a:rPr lang="en-US" sz="2800" dirty="0">
                <a:latin typeface="Century Schoolbook" panose="02040604050505020304" pitchFamily="18" charset="0"/>
              </a:rPr>
              <a:t>index numbers, correlation, (regression)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385C1-F2DD-85ED-5B9E-4F1A17AF5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" y="50602"/>
            <a:ext cx="6800952" cy="6772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14B475-F239-5FEB-9551-12C52441F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77" y="4800600"/>
            <a:ext cx="5105400" cy="18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C1138-C66A-A6EF-FCA1-770CF714FBC7}"/>
              </a:ext>
            </a:extLst>
          </p:cNvPr>
          <p:cNvSpPr txBox="1">
            <a:spLocks/>
          </p:cNvSpPr>
          <p:nvPr/>
        </p:nvSpPr>
        <p:spPr>
          <a:xfrm>
            <a:off x="7609114" y="380836"/>
            <a:ext cx="3733800" cy="17310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Franklin Gothic Demi" panose="020B0703020102020204" pitchFamily="34" charset="0"/>
              </a:rPr>
              <a:t>Sounds current</a:t>
            </a:r>
          </a:p>
          <a:p>
            <a:pPr marL="0" indent="0" algn="r">
              <a:buNone/>
            </a:pPr>
            <a:r>
              <a:rPr lang="en-US" dirty="0">
                <a:latin typeface="Franklin Gothic Demi" panose="020B0703020102020204" pitchFamily="34" charset="0"/>
              </a:rPr>
              <a:t>until it doesn’t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C625C-8BBB-A960-DF3C-E4E331088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3434615"/>
            <a:ext cx="7422278" cy="1442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FACFA-B7A5-E134-864C-A0FC2BB46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437905" cy="190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529373-C20A-5DDD-5D59-EED7591A29E9}"/>
                  </a:ext>
                </a:extLst>
              </p14:cNvPr>
              <p14:cNvContentPartPr/>
              <p14:nvPr/>
            </p14:nvContentPartPr>
            <p14:xfrm>
              <a:off x="1376057" y="2751789"/>
              <a:ext cx="6383160" cy="52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529373-C20A-5DDD-5D59-EED7591A29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2057" y="2643789"/>
                <a:ext cx="6490800" cy="2682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982B378-00DB-59D4-4D8E-6F6575F8C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038600"/>
            <a:ext cx="7842767" cy="2160762"/>
          </a:xfrm>
          <a:prstGeom prst="rect">
            <a:avLst/>
          </a:prstGeom>
          <a:effectLst>
            <a:outerShdw blurRad="165100" dist="38100" dir="13500000" algn="br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3803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BC921-30E3-084B-A106-577DEA51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F3E7C-13AB-28B1-F6E8-3C567C96EA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5200" y="381000"/>
            <a:ext cx="3733800" cy="1447799"/>
          </a:xfrm>
        </p:spPr>
        <p:txBody>
          <a:bodyPr>
            <a:noAutofit/>
          </a:bodyPr>
          <a:lstStyle/>
          <a:p>
            <a:r>
              <a:rPr lang="en-US" sz="4000" dirty="0"/>
              <a:t>Stockton 2/e, 1947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2B0CB38-147A-E808-AB01-5A38D05863A7}"/>
              </a:ext>
            </a:extLst>
          </p:cNvPr>
          <p:cNvSpPr txBox="1">
            <a:spLocks/>
          </p:cNvSpPr>
          <p:nvPr/>
        </p:nvSpPr>
        <p:spPr>
          <a:xfrm>
            <a:off x="7285182" y="2133600"/>
            <a:ext cx="43434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Century Schoolbook" panose="02040604050505020304" pitchFamily="18" charset="0"/>
              </a:rPr>
              <a:t>Pre-modern</a:t>
            </a:r>
          </a:p>
          <a:p>
            <a:r>
              <a:rPr lang="en-US" sz="3200" dirty="0">
                <a:latin typeface="Century Schoolbook" panose="02040604050505020304" pitchFamily="18" charset="0"/>
              </a:rPr>
              <a:t>  “internal statistics”</a:t>
            </a:r>
          </a:p>
          <a:p>
            <a:r>
              <a:rPr lang="en-US" sz="3200" dirty="0">
                <a:latin typeface="Century Schoolbook" panose="02040604050505020304" pitchFamily="18" charset="0"/>
              </a:rPr>
              <a:t>  “tabulation”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82539-174C-41E2-7B88-4C62E6090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" y="50602"/>
            <a:ext cx="6800952" cy="6772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4235EE-AC38-CFA4-EB8A-CBD4AC32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77" y="4800600"/>
            <a:ext cx="5105400" cy="1888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17E1C3-3FFA-2311-1B14-A12D1D065724}"/>
              </a:ext>
            </a:extLst>
          </p:cNvPr>
          <p:cNvSpPr/>
          <p:nvPr/>
        </p:nvSpPr>
        <p:spPr>
          <a:xfrm>
            <a:off x="304800" y="1066800"/>
            <a:ext cx="6563075" cy="1609436"/>
          </a:xfrm>
          <a:prstGeom prst="rect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39AE-C2B2-DB9F-C0D5-99104078D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3859F8-6CA3-5179-562B-5BBB2F352764}"/>
              </a:ext>
            </a:extLst>
          </p:cNvPr>
          <p:cNvSpPr txBox="1">
            <a:spLocks/>
          </p:cNvSpPr>
          <p:nvPr/>
        </p:nvSpPr>
        <p:spPr>
          <a:xfrm>
            <a:off x="5638800" y="16858"/>
            <a:ext cx="5627785" cy="9031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Franklin Gothic Demi" panose="020B0703020102020204" pitchFamily="34" charset="0"/>
              </a:rPr>
              <a:t>Does not sound current!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A0C66C-D16D-233C-D631-62284496D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35" y="762000"/>
            <a:ext cx="7381950" cy="575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026E9-4D6F-124C-A616-2ECE72C3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3378"/>
            <a:ext cx="6297521" cy="1524000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B4301F-913F-5887-EFBB-C51B8D47ED87}"/>
                  </a:ext>
                </a:extLst>
              </p14:cNvPr>
              <p14:cNvContentPartPr/>
              <p14:nvPr/>
            </p14:nvContentPartPr>
            <p14:xfrm>
              <a:off x="3429000" y="1664401"/>
              <a:ext cx="2351880" cy="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B4301F-913F-5887-EFBB-C51B8D47ED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5000" y="1448401"/>
                <a:ext cx="24595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A82572B-AED9-8403-B20F-B6E7F5FD246C}"/>
                  </a:ext>
                </a:extLst>
              </p14:cNvPr>
              <p14:cNvContentPartPr/>
              <p14:nvPr/>
            </p14:nvContentPartPr>
            <p14:xfrm>
              <a:off x="1608779" y="1837081"/>
              <a:ext cx="1018785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A82572B-AED9-8403-B20F-B6E7F5FD24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4780" y="1729081"/>
                <a:ext cx="1126423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CB84B6A9-A78F-48AC-B18E-97828477A186}"/>
              </a:ext>
            </a:extLst>
          </p:cNvPr>
          <p:cNvSpPr/>
          <p:nvPr/>
        </p:nvSpPr>
        <p:spPr>
          <a:xfrm>
            <a:off x="3910761" y="4574272"/>
            <a:ext cx="3422320" cy="1064528"/>
          </a:xfrm>
          <a:prstGeom prst="rect">
            <a:avLst/>
          </a:prstGeom>
          <a:solidFill>
            <a:srgbClr val="0070C0">
              <a:alpha val="24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B0763D8-45B6-2509-AB4E-E8F7E3B48652}"/>
                  </a:ext>
                </a:extLst>
              </p14:cNvPr>
              <p14:cNvContentPartPr/>
              <p14:nvPr/>
            </p14:nvContentPartPr>
            <p14:xfrm>
              <a:off x="3961989" y="1854669"/>
              <a:ext cx="2351880" cy="17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B0763D8-45B6-2509-AB4E-E8F7E3B486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07989" y="1746669"/>
                <a:ext cx="24595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E395970-4664-5F4A-F96A-8D68419056D8}"/>
                  </a:ext>
                </a:extLst>
              </p14:cNvPr>
              <p14:cNvContentPartPr/>
              <p14:nvPr/>
            </p14:nvContentPartPr>
            <p14:xfrm>
              <a:off x="2290149" y="2095149"/>
              <a:ext cx="553320" cy="3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E395970-4664-5F4A-F96A-8D68419056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36149" y="1987149"/>
                <a:ext cx="66096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7978C72-420C-0A6C-5826-0390BEF4168C}"/>
                  </a:ext>
                </a:extLst>
              </p14:cNvPr>
              <p14:cNvContentPartPr/>
              <p14:nvPr/>
            </p14:nvContentPartPr>
            <p14:xfrm>
              <a:off x="5521149" y="2351297"/>
              <a:ext cx="1045440" cy="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7978C72-420C-0A6C-5826-0390BEF416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67149" y="2243297"/>
                <a:ext cx="11530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13AF009-AE3A-2516-2997-45FBA42A8C17}"/>
                  </a:ext>
                </a:extLst>
              </p14:cNvPr>
              <p14:cNvContentPartPr/>
              <p14:nvPr/>
            </p14:nvContentPartPr>
            <p14:xfrm>
              <a:off x="879669" y="2839097"/>
              <a:ext cx="5547600" cy="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13AF009-AE3A-2516-2997-45FBA42A8C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5669" y="2623097"/>
                <a:ext cx="565524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31C30-3446-1083-8E83-FA30D0DC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E8BF5D-794A-3A8B-250F-087CA0A9FC81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10744200" cy="9031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Franklin Gothic Demi" panose="020B0703020102020204" pitchFamily="34" charset="0"/>
              </a:rPr>
              <a:t>Does not even look current!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C387C-2E71-5CA6-7269-4CD4C7623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3" y="1284121"/>
            <a:ext cx="5724191" cy="4726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B2ACE-2E65-157F-9FE4-232C7DFB1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r="3941"/>
          <a:stretch>
            <a:fillRect/>
          </a:stretch>
        </p:blipFill>
        <p:spPr>
          <a:xfrm>
            <a:off x="6122128" y="1564693"/>
            <a:ext cx="5417849" cy="41657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62B79F-3FCE-A459-0B15-76469A42EBF9}"/>
                  </a:ext>
                </a:extLst>
              </p14:cNvPr>
              <p14:cNvContentPartPr/>
              <p14:nvPr/>
            </p14:nvContentPartPr>
            <p14:xfrm>
              <a:off x="1802349" y="2568737"/>
              <a:ext cx="3928320" cy="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62B79F-3FCE-A459-0B15-76469A42EB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8349" y="2460737"/>
                <a:ext cx="40359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A11846F-8894-3145-9404-B94F8838F0F9}"/>
                  </a:ext>
                </a:extLst>
              </p14:cNvPr>
              <p14:cNvContentPartPr/>
              <p14:nvPr/>
            </p14:nvContentPartPr>
            <p14:xfrm>
              <a:off x="548469" y="2760257"/>
              <a:ext cx="7840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A11846F-8894-3145-9404-B94F8838F0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469" y="2652257"/>
                <a:ext cx="8917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01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37273-4524-1052-3027-F72850CB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45D3F5-0BEB-B171-7581-8D511B217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905000"/>
            <a:ext cx="10058400" cy="4419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Statistics link to financial accounting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sz="4000" dirty="0"/>
              <a:t>Familiar terms with unfamiliar meanings</a:t>
            </a:r>
          </a:p>
          <a:p>
            <a:pPr>
              <a:lnSpc>
                <a:spcPct val="120000"/>
              </a:lnSpc>
              <a:spcBef>
                <a:spcPts val="2400"/>
              </a:spcBef>
            </a:pPr>
            <a:r>
              <a:rPr lang="en-US" sz="4000" dirty="0"/>
              <a:t>Describing data technology a mistake?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5A97-1BBB-1FDF-5676-5426E0019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Stockton 2/e, 1947</a:t>
            </a:r>
          </a:p>
        </p:txBody>
      </p:sp>
    </p:spTree>
    <p:extLst>
      <p:ext uri="{BB962C8B-B14F-4D97-AF65-F5344CB8AC3E}">
        <p14:creationId xmlns:p14="http://schemas.microsoft.com/office/powerpoint/2010/main" val="39537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437B3-350E-E898-5229-6C4F635B6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1A058D-C728-6AD1-F90A-6506FD0CF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2133600"/>
            <a:ext cx="10820400" cy="4038600"/>
          </a:xfrm>
        </p:spPr>
        <p:txBody>
          <a:bodyPr>
            <a:normAutofit/>
          </a:bodyPr>
          <a:lstStyle/>
          <a:p>
            <a:r>
              <a:rPr lang="en-US" sz="7200" dirty="0"/>
              <a:t>Why did the chicken…</a:t>
            </a:r>
          </a:p>
        </p:txBody>
      </p:sp>
    </p:spTree>
    <p:extLst>
      <p:ext uri="{BB962C8B-B14F-4D97-AF65-F5344CB8AC3E}">
        <p14:creationId xmlns:p14="http://schemas.microsoft.com/office/powerpoint/2010/main" val="120974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79FC-6C6A-0FE7-043D-29B5761F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B8311B-AB96-7782-E952-19DA0129E483}"/>
              </a:ext>
            </a:extLst>
          </p:cNvPr>
          <p:cNvSpPr/>
          <p:nvPr/>
        </p:nvSpPr>
        <p:spPr>
          <a:xfrm>
            <a:off x="2850444" y="1603375"/>
            <a:ext cx="6491111" cy="36512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E6D24-6738-DD11-2B8E-2D10CD328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0444" y="1600200"/>
            <a:ext cx="6369756" cy="3581400"/>
          </a:xfrm>
        </p:spPr>
        <p:txBody>
          <a:bodyPr>
            <a:no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Transition to</a:t>
            </a:r>
          </a:p>
          <a:p>
            <a:pPr algn="ctr"/>
            <a:r>
              <a:rPr lang="en-US" dirty="0"/>
              <a:t>“Modern” Statistics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CE4131-11D5-BF02-ECDF-4BF21E96CF12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997033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99AE5-428E-6F5A-1F76-60638ED3F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2CA43-4956-5B3B-D1EE-C2A3DCF0B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From Chapter 1 </a:t>
            </a:r>
            <a:r>
              <a:rPr lang="en-US" sz="3200" dirty="0"/>
              <a:t>(</a:t>
            </a:r>
            <a:r>
              <a:rPr lang="en-US" sz="3200" dirty="0" err="1"/>
              <a:t>Neter</a:t>
            </a:r>
            <a:r>
              <a:rPr lang="en-US" sz="3200" dirty="0"/>
              <a:t> &amp; Wasserman, 1/e, 1956)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1343EC-A046-A9F4-ABB0-13460F137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34" y="1630853"/>
            <a:ext cx="9631732" cy="449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653AEE1-93A5-5B30-121A-C18B736C71BE}"/>
                  </a:ext>
                </a:extLst>
              </p14:cNvPr>
              <p14:cNvContentPartPr/>
              <p14:nvPr/>
            </p14:nvContentPartPr>
            <p14:xfrm>
              <a:off x="3200400" y="2929928"/>
              <a:ext cx="7345080" cy="49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653AEE1-93A5-5B30-121A-C18B736C71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6400" y="2821928"/>
                <a:ext cx="74527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19D781-EE59-BBEA-6020-FB6DC4470D2B}"/>
                  </a:ext>
                </a:extLst>
              </p14:cNvPr>
              <p14:cNvContentPartPr/>
              <p14:nvPr/>
            </p14:nvContentPartPr>
            <p14:xfrm>
              <a:off x="4800600" y="5093168"/>
              <a:ext cx="2735280" cy="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19D781-EE59-BBEA-6020-FB6DC4470D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46600" y="4877168"/>
                <a:ext cx="28429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74AC421-0D3C-ABB0-82F0-3CBB4A9F6306}"/>
                  </a:ext>
                </a:extLst>
              </p14:cNvPr>
              <p14:cNvContentPartPr/>
              <p14:nvPr/>
            </p14:nvContentPartPr>
            <p14:xfrm>
              <a:off x="7209360" y="4729208"/>
              <a:ext cx="251820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74AC421-0D3C-ABB0-82F0-3CBB4A9F63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5720" y="4621208"/>
                <a:ext cx="26258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328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F75D8-2019-FCBE-0538-5FF841364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60CA-2C53-6554-8B86-C493A048B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From Chapter 10 </a:t>
            </a:r>
            <a:r>
              <a:rPr lang="en-US" sz="3200" dirty="0"/>
              <a:t>(</a:t>
            </a:r>
            <a:r>
              <a:rPr lang="en-US" sz="3200" dirty="0" err="1"/>
              <a:t>Neter</a:t>
            </a:r>
            <a:r>
              <a:rPr lang="en-US" sz="3200" dirty="0"/>
              <a:t> &amp; Wasserman, 1/e, 1956)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39D8B-025E-F8CF-DBC8-F34AB5545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7315200" cy="49421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F9F819-4D60-F904-8326-F6DBDE6B69F3}"/>
                  </a:ext>
                </a:extLst>
              </p14:cNvPr>
              <p14:cNvContentPartPr/>
              <p14:nvPr/>
            </p14:nvContentPartPr>
            <p14:xfrm>
              <a:off x="2811794" y="2792408"/>
              <a:ext cx="6735600" cy="20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F9F819-4D60-F904-8326-F6DBDE6B69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7794" y="2684408"/>
                <a:ext cx="684324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F2BC3FF-EDD5-4654-BB43-3AE66E034C6D}"/>
                  </a:ext>
                </a:extLst>
              </p14:cNvPr>
              <p14:cNvContentPartPr/>
              <p14:nvPr/>
            </p14:nvContentPartPr>
            <p14:xfrm>
              <a:off x="2546474" y="3048000"/>
              <a:ext cx="7039440" cy="20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F2BC3FF-EDD5-4654-BB43-3AE66E034C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2474" y="2940000"/>
                <a:ext cx="714708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C6D379-C667-7468-F72C-71D1DC54F2BD}"/>
                  </a:ext>
                </a:extLst>
              </p14:cNvPr>
              <p14:cNvContentPartPr/>
              <p14:nvPr/>
            </p14:nvContentPartPr>
            <p14:xfrm>
              <a:off x="2585714" y="3352800"/>
              <a:ext cx="6981120" cy="298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C6D379-C667-7468-F72C-71D1DC54F2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1714" y="3244800"/>
                <a:ext cx="70887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9E64CCD-FC97-0D94-1D51-E32FE6E980D7}"/>
                  </a:ext>
                </a:extLst>
              </p14:cNvPr>
              <p14:cNvContentPartPr/>
              <p14:nvPr/>
            </p14:nvContentPartPr>
            <p14:xfrm>
              <a:off x="2634674" y="3627968"/>
              <a:ext cx="36972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9E64CCD-FC97-0D94-1D51-E32FE6E980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80674" y="3519968"/>
                <a:ext cx="3804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70FFECA-5A52-A2D1-5EC6-308E842F2234}"/>
                  </a:ext>
                </a:extLst>
              </p14:cNvPr>
              <p14:cNvContentPartPr/>
              <p14:nvPr/>
            </p14:nvContentPartPr>
            <p14:xfrm>
              <a:off x="8101634" y="4169768"/>
              <a:ext cx="1474920" cy="38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70FFECA-5A52-A2D1-5EC6-308E842F223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47994" y="4061768"/>
                <a:ext cx="15825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B4F136D-263C-CCCD-E462-CF89BC240334}"/>
                  </a:ext>
                </a:extLst>
              </p14:cNvPr>
              <p14:cNvContentPartPr/>
              <p14:nvPr/>
            </p14:nvContentPartPr>
            <p14:xfrm>
              <a:off x="2644754" y="4483328"/>
              <a:ext cx="6952680" cy="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B4F136D-263C-CCCD-E462-CF89BC2403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0754" y="4267328"/>
                <a:ext cx="70603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AA2E89E-59F0-DCAE-F66C-668B188121B9}"/>
                  </a:ext>
                </a:extLst>
              </p14:cNvPr>
              <p14:cNvContentPartPr/>
              <p14:nvPr/>
            </p14:nvContentPartPr>
            <p14:xfrm>
              <a:off x="2605514" y="4699688"/>
              <a:ext cx="4060800" cy="29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AA2E89E-59F0-DCAE-F66C-668B188121B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51514" y="4591688"/>
                <a:ext cx="4168440" cy="2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768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C70BD1-2246-52EE-7B2D-4CF198661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11B36-70D9-8267-C325-76BE41705F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“Modern” statistics </a:t>
            </a:r>
            <a:r>
              <a:rPr lang="en-US" sz="3200" dirty="0"/>
              <a:t>(Freund &amp; Williams, 1/e, 1958)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E345E-268F-5A35-4A69-D63B5F1A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93" y="1524000"/>
            <a:ext cx="6885714" cy="304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3AFFC-D2DA-EBBE-83E8-74DCAB4B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00600"/>
            <a:ext cx="6866667" cy="1771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 hidden="1">
                <a:extLst>
                  <a:ext uri="{FF2B5EF4-FFF2-40B4-BE49-F238E27FC236}">
                    <a16:creationId xmlns:a16="http://schemas.microsoft.com/office/drawing/2014/main" id="{EAD0F558-051C-FDD6-43E6-80760EF9D9F8}"/>
                  </a:ext>
                </a:extLst>
              </p14:cNvPr>
              <p14:cNvContentPartPr/>
              <p14:nvPr/>
            </p14:nvContentPartPr>
            <p14:xfrm>
              <a:off x="983966" y="3430937"/>
              <a:ext cx="6566400" cy="360"/>
            </p14:xfrm>
          </p:contentPart>
        </mc:Choice>
        <mc:Fallback xmlns="">
          <p:pic>
            <p:nvPicPr>
              <p:cNvPr id="11" name="Ink 10" hidden="1">
                <a:extLst>
                  <a:ext uri="{FF2B5EF4-FFF2-40B4-BE49-F238E27FC236}">
                    <a16:creationId xmlns:a16="http://schemas.microsoft.com/office/drawing/2014/main" id="{EAD0F558-051C-FDD6-43E6-80760EF9D9F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9966" y="3322937"/>
                <a:ext cx="6674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A0F670-50F2-C998-8B45-54B7B49071CB}"/>
                  </a:ext>
                </a:extLst>
              </p14:cNvPr>
              <p14:cNvContentPartPr/>
              <p14:nvPr/>
            </p14:nvContentPartPr>
            <p14:xfrm>
              <a:off x="1018526" y="3692297"/>
              <a:ext cx="2813400" cy="17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A0F670-50F2-C998-8B45-54B7B49071C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4526" y="3584297"/>
                <a:ext cx="292104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1099CEE-F1D3-0474-8AD1-843799A56E43}"/>
                  </a:ext>
                </a:extLst>
              </p14:cNvPr>
              <p14:cNvContentPartPr/>
              <p14:nvPr/>
            </p14:nvContentPartPr>
            <p14:xfrm>
              <a:off x="3344126" y="3927377"/>
              <a:ext cx="2882520" cy="18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1099CEE-F1D3-0474-8AD1-843799A56E4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90126" y="3819377"/>
                <a:ext cx="29901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658F6C4-64F9-C665-7F9B-0762DAAD848E}"/>
                  </a:ext>
                </a:extLst>
              </p14:cNvPr>
              <p14:cNvContentPartPr/>
              <p14:nvPr/>
            </p14:nvContentPartPr>
            <p14:xfrm>
              <a:off x="1611086" y="4162457"/>
              <a:ext cx="10623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658F6C4-64F9-C665-7F9B-0762DAAD848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57086" y="4054457"/>
                <a:ext cx="11700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DAE3BAF-67AA-4A39-80CF-9255236C8C97}"/>
                  </a:ext>
                </a:extLst>
              </p14:cNvPr>
              <p14:cNvContentPartPr/>
              <p14:nvPr/>
            </p14:nvContentPartPr>
            <p14:xfrm>
              <a:off x="8473406" y="4885337"/>
              <a:ext cx="283932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DAE3BAF-67AA-4A39-80CF-9255236C8C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19406" y="4777337"/>
                <a:ext cx="2946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36C38D3-2888-B403-2EC7-B7F9D38FAF17}"/>
                  </a:ext>
                </a:extLst>
              </p14:cNvPr>
              <p14:cNvContentPartPr/>
              <p14:nvPr/>
            </p14:nvContentPartPr>
            <p14:xfrm>
              <a:off x="4641566" y="5198897"/>
              <a:ext cx="6593040" cy="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36C38D3-2888-B403-2EC7-B7F9D38FAF1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87566" y="4982897"/>
                <a:ext cx="67006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BF0402-7032-A767-E19F-E57FC832A24D}"/>
                  </a:ext>
                </a:extLst>
              </p14:cNvPr>
              <p14:cNvContentPartPr/>
              <p14:nvPr/>
            </p14:nvContentPartPr>
            <p14:xfrm>
              <a:off x="7837646" y="5660057"/>
              <a:ext cx="3534840" cy="27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BF0402-7032-A767-E19F-E57FC832A24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83646" y="5552417"/>
                <a:ext cx="36424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A052F0-0E14-EA0E-32E6-A45AB878E805}"/>
                  </a:ext>
                </a:extLst>
              </p14:cNvPr>
              <p14:cNvContentPartPr/>
              <p14:nvPr/>
            </p14:nvContentPartPr>
            <p14:xfrm>
              <a:off x="4676486" y="5851937"/>
              <a:ext cx="1872360" cy="61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A052F0-0E14-EA0E-32E6-A45AB878E80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622486" y="5743937"/>
                <a:ext cx="198000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A61ACB8-BC33-47CD-BB3D-DB0BB812A012}"/>
                  </a:ext>
                </a:extLst>
              </p14:cNvPr>
              <p14:cNvContentPartPr/>
              <p14:nvPr/>
            </p14:nvContentPartPr>
            <p14:xfrm>
              <a:off x="5397142" y="3398731"/>
              <a:ext cx="223380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A61ACB8-BC33-47CD-BB3D-DB0BB812A0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43142" y="3290731"/>
                <a:ext cx="23414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3940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BF1F-D283-8DC7-6087-AD51AE415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655BC-D440-70F0-018A-17BDA0991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From Introduction </a:t>
            </a:r>
            <a:r>
              <a:rPr lang="en-US" sz="3200" dirty="0"/>
              <a:t>(Freund &amp; Williams, 1/e, 1958)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 hidden="1">
                <a:extLst>
                  <a:ext uri="{FF2B5EF4-FFF2-40B4-BE49-F238E27FC236}">
                    <a16:creationId xmlns:a16="http://schemas.microsoft.com/office/drawing/2014/main" id="{42F3995F-ECCA-F150-AE47-F4EFC6729B36}"/>
                  </a:ext>
                </a:extLst>
              </p14:cNvPr>
              <p14:cNvContentPartPr/>
              <p14:nvPr/>
            </p14:nvContentPartPr>
            <p14:xfrm>
              <a:off x="983966" y="3430937"/>
              <a:ext cx="6566400" cy="360"/>
            </p14:xfrm>
          </p:contentPart>
        </mc:Choice>
        <mc:Fallback xmlns="">
          <p:pic>
            <p:nvPicPr>
              <p:cNvPr id="11" name="Ink 10" hidden="1">
                <a:extLst>
                  <a:ext uri="{FF2B5EF4-FFF2-40B4-BE49-F238E27FC236}">
                    <a16:creationId xmlns:a16="http://schemas.microsoft.com/office/drawing/2014/main" id="{42F3995F-ECCA-F150-AE47-F4EFC6729B3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9966" y="3322937"/>
                <a:ext cx="667404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2D18EF-C8AA-173A-BB69-3A5943B3F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1"/>
          <a:stretch>
            <a:fillRect/>
          </a:stretch>
        </p:blipFill>
        <p:spPr>
          <a:xfrm>
            <a:off x="1872632" y="1752600"/>
            <a:ext cx="8594106" cy="3810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43A5ED-719E-678E-9D09-25D595006266}"/>
                  </a:ext>
                </a:extLst>
              </p14:cNvPr>
              <p14:cNvContentPartPr/>
              <p14:nvPr/>
            </p14:nvContentPartPr>
            <p14:xfrm>
              <a:off x="6172199" y="2847480"/>
              <a:ext cx="4012698" cy="2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43A5ED-719E-678E-9D09-25D5950062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18202" y="-5144520"/>
                <a:ext cx="4120332" cy="159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E15317-2451-1B46-37B2-9BE3BD007AE2}"/>
                  </a:ext>
                </a:extLst>
              </p14:cNvPr>
              <p14:cNvContentPartPr/>
              <p14:nvPr/>
            </p14:nvContentPartPr>
            <p14:xfrm>
              <a:off x="1985177" y="3108840"/>
              <a:ext cx="8221680" cy="70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E15317-2451-1B46-37B2-9BE3BD007AE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1177" y="3000840"/>
                <a:ext cx="832932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C42F2FB-3D85-CEF5-3FE0-E584216255E4}"/>
                  </a:ext>
                </a:extLst>
              </p14:cNvPr>
              <p14:cNvContentPartPr/>
              <p14:nvPr/>
            </p14:nvContentPartPr>
            <p14:xfrm>
              <a:off x="7044977" y="3474600"/>
              <a:ext cx="1036800" cy="26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C42F2FB-3D85-CEF5-3FE0-E584216255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90977" y="3366600"/>
                <a:ext cx="11444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FF95564-16A9-B14D-A1B1-4A910AF2BA78}"/>
                  </a:ext>
                </a:extLst>
              </p14:cNvPr>
              <p14:cNvContentPartPr/>
              <p14:nvPr/>
            </p14:nvContentPartPr>
            <p14:xfrm>
              <a:off x="2011457" y="3779160"/>
              <a:ext cx="4920480" cy="26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FF95564-16A9-B14D-A1B1-4A910AF2BA7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57457" y="3671160"/>
                <a:ext cx="50281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9355CBF-327E-7170-DB90-EC93B8307CA9}"/>
                  </a:ext>
                </a:extLst>
              </p14:cNvPr>
              <p14:cNvContentPartPr/>
              <p14:nvPr/>
            </p14:nvContentPartPr>
            <p14:xfrm>
              <a:off x="4354337" y="4359480"/>
              <a:ext cx="5830560" cy="101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9355CBF-327E-7170-DB90-EC93B8307CA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00337" y="4251480"/>
                <a:ext cx="593820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8DE7E82-D5D5-BB31-2828-26DD0D63653F}"/>
                  </a:ext>
                </a:extLst>
              </p14:cNvPr>
              <p14:cNvContentPartPr/>
              <p14:nvPr/>
            </p14:nvContentPartPr>
            <p14:xfrm>
              <a:off x="1950617" y="4667640"/>
              <a:ext cx="7629120" cy="70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8DE7E82-D5D5-BB31-2828-26DD0D63653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96617" y="4559640"/>
                <a:ext cx="7736760" cy="285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89855E3-B948-6BBD-A1A3-26E5DC19C0B8}"/>
              </a:ext>
            </a:extLst>
          </p:cNvPr>
          <p:cNvSpPr/>
          <p:nvPr/>
        </p:nvSpPr>
        <p:spPr>
          <a:xfrm>
            <a:off x="1905000" y="2667000"/>
            <a:ext cx="8382000" cy="1301160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9C8A839-C359-9EEF-374E-6E77740FD812}"/>
                  </a:ext>
                </a:extLst>
              </p14:cNvPr>
              <p14:cNvContentPartPr/>
              <p14:nvPr/>
            </p14:nvContentPartPr>
            <p14:xfrm>
              <a:off x="6788902" y="5340571"/>
              <a:ext cx="3067560" cy="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9C8A839-C359-9EEF-374E-6E77740FD81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34902" y="5124571"/>
                <a:ext cx="31752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EDE69CD-65F6-B4EB-276F-44564CF256B7}"/>
                  </a:ext>
                </a:extLst>
              </p14:cNvPr>
              <p14:cNvContentPartPr/>
              <p14:nvPr/>
            </p14:nvContentPartPr>
            <p14:xfrm>
              <a:off x="9313582" y="5045731"/>
              <a:ext cx="894240" cy="28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EDE69CD-65F6-B4EB-276F-44564CF256B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259942" y="4938091"/>
                <a:ext cx="10018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3E8F00-4C00-F56C-ECB8-DEF62BB52BDF}"/>
                  </a:ext>
                </a:extLst>
              </p14:cNvPr>
              <p14:cNvContentPartPr/>
              <p14:nvPr/>
            </p14:nvContentPartPr>
            <p14:xfrm>
              <a:off x="2079382" y="5397451"/>
              <a:ext cx="996120" cy="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3E8F00-4C00-F56C-ECB8-DEF62BB52BD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25382" y="5181451"/>
                <a:ext cx="110376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9502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98CC2-8E93-1F2E-075E-48903C9F4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92587-F38A-074F-8441-52BA520406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33400"/>
            <a:ext cx="1676400" cy="2971800"/>
          </a:xfrm>
        </p:spPr>
        <p:txBody>
          <a:bodyPr>
            <a:normAutofit/>
          </a:bodyPr>
          <a:lstStyle/>
          <a:p>
            <a:r>
              <a:rPr lang="de-DE" dirty="0"/>
              <a:t>F&amp;W 1/e, 1958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28A2F7-FF7A-939E-73B1-02694FD5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2331"/>
            <a:ext cx="8231463" cy="6733337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203004-34A1-FDB4-28E8-AF85D8532225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6764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F&amp;W 1/e, 1958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3A32A74-094B-CEEA-E3AC-B121B856D6E9}"/>
              </a:ext>
            </a:extLst>
          </p:cNvPr>
          <p:cNvSpPr txBox="1">
            <a:spLocks/>
          </p:cNvSpPr>
          <p:nvPr/>
        </p:nvSpPr>
        <p:spPr>
          <a:xfrm>
            <a:off x="627807" y="2895600"/>
            <a:ext cx="2146412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latin typeface="Franklin Gothic Demi Cond" panose="020B0706030402020204" pitchFamily="34" charset="0"/>
              </a:rPr>
              <a:t>Is this sacrificing</a:t>
            </a:r>
          </a:p>
          <a:p>
            <a:r>
              <a:rPr lang="de-DE" sz="2800" dirty="0">
                <a:latin typeface="Franklin Gothic Demi Cond" panose="020B0706030402020204" pitchFamily="34" charset="0"/>
              </a:rPr>
              <a:t>mathematical</a:t>
            </a:r>
          </a:p>
          <a:p>
            <a:r>
              <a:rPr lang="de-DE" sz="2800" dirty="0">
                <a:latin typeface="Franklin Gothic Demi Cond" panose="020B0706030402020204" pitchFamily="34" charset="0"/>
              </a:rPr>
              <a:t>detail?</a:t>
            </a:r>
            <a:endParaRPr lang="en-US" sz="28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51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E559991-E083-38BE-A27D-891AB518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A79C0-7F59-BEC2-A3C7-6BD95E1D5F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33400"/>
            <a:ext cx="1676400" cy="2514600"/>
          </a:xfrm>
        </p:spPr>
        <p:txBody>
          <a:bodyPr>
            <a:normAutofit/>
          </a:bodyPr>
          <a:lstStyle/>
          <a:p>
            <a:r>
              <a:rPr lang="de-DE" dirty="0"/>
              <a:t>F&amp;W 1/e, 1958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0BED8-D0EC-A165-4366-320DA53AF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06" y="0"/>
            <a:ext cx="8400932" cy="6796354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86B90E5-37EB-EA0A-90C8-383BECD014FB}"/>
              </a:ext>
            </a:extLst>
          </p:cNvPr>
          <p:cNvSpPr txBox="1">
            <a:spLocks/>
          </p:cNvSpPr>
          <p:nvPr/>
        </p:nvSpPr>
        <p:spPr>
          <a:xfrm>
            <a:off x="627807" y="2895600"/>
            <a:ext cx="2146412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latin typeface="Franklin Gothic Demi Cond" panose="020B0706030402020204" pitchFamily="34" charset="0"/>
              </a:rPr>
              <a:t>Is this sacrificing</a:t>
            </a:r>
          </a:p>
          <a:p>
            <a:r>
              <a:rPr lang="de-DE" sz="2800" dirty="0">
                <a:latin typeface="Franklin Gothic Demi Cond" panose="020B0706030402020204" pitchFamily="34" charset="0"/>
              </a:rPr>
              <a:t>mathematical</a:t>
            </a:r>
          </a:p>
          <a:p>
            <a:r>
              <a:rPr lang="de-DE" sz="2800" dirty="0">
                <a:latin typeface="Franklin Gothic Demi Cond" panose="020B0706030402020204" pitchFamily="34" charset="0"/>
              </a:rPr>
              <a:t>detail?</a:t>
            </a:r>
            <a:endParaRPr lang="en-US" sz="28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2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D3AC-6161-07B1-4BA6-4DB4209B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98DAF-75B1-DD8F-E5A3-66E1652B5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6553200" cy="971924"/>
          </a:xfrm>
        </p:spPr>
        <p:txBody>
          <a:bodyPr>
            <a:noAutofit/>
          </a:bodyPr>
          <a:lstStyle/>
          <a:p>
            <a:r>
              <a:rPr lang="en-US" sz="4400" dirty="0"/>
              <a:t>F&amp;W 1/e, 1958 TOC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154F6-8D4C-B588-E5D6-E0099D831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" y="1905000"/>
            <a:ext cx="121337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43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FC849-7966-7D92-03C9-F5295C3C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20116-244D-6090-03FC-350046EA2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6553200" cy="971924"/>
          </a:xfrm>
        </p:spPr>
        <p:txBody>
          <a:bodyPr>
            <a:noAutofit/>
          </a:bodyPr>
          <a:lstStyle/>
          <a:p>
            <a:r>
              <a:rPr lang="en-US" sz="4400" dirty="0"/>
              <a:t>N&amp;W 1/e, 1956 TOC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A2163-7083-9618-99CE-F5FC4671E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485768"/>
            <a:ext cx="120700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43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A66280-C802-18B4-3F15-398320D69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FA498-CD4C-4CA1-4C99-ACCACA328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de-DE" dirty="0"/>
              <a:t>For Chapter 1 </a:t>
            </a:r>
            <a:r>
              <a:rPr lang="de-DE" sz="3200" dirty="0"/>
              <a:t>(Freund &amp; Williams, 2/e, 1969)</a:t>
            </a:r>
            <a:endParaRPr lang="de-DE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665CE1-208E-6CA9-6357-4CFF93AD0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59852"/>
            <a:ext cx="7391400" cy="46741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ACBEA10-EE46-AD30-F6D2-16518515B363}"/>
                  </a:ext>
                </a:extLst>
              </p14:cNvPr>
              <p14:cNvContentPartPr/>
              <p14:nvPr/>
            </p14:nvContentPartPr>
            <p14:xfrm>
              <a:off x="5356666" y="3066623"/>
              <a:ext cx="4152240" cy="7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ACBEA10-EE46-AD30-F6D2-16518515B3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2666" y="2850623"/>
                <a:ext cx="42598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D584C39-C323-90E4-4938-512E7E8A9EE4}"/>
                  </a:ext>
                </a:extLst>
              </p14:cNvPr>
              <p14:cNvContentPartPr/>
              <p14:nvPr/>
            </p14:nvContentPartPr>
            <p14:xfrm>
              <a:off x="3455146" y="3333743"/>
              <a:ext cx="6094440" cy="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D584C39-C323-90E4-4938-512E7E8A9E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1146" y="3117743"/>
                <a:ext cx="62020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F5C9067-C6E2-C22A-3083-E65D45BE5A6E}"/>
                  </a:ext>
                </a:extLst>
              </p14:cNvPr>
              <p14:cNvContentPartPr/>
              <p14:nvPr/>
            </p14:nvContentPartPr>
            <p14:xfrm>
              <a:off x="3471346" y="3544343"/>
              <a:ext cx="3358440" cy="16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F5C9067-C6E2-C22A-3083-E65D45BE5A6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17346" y="3436343"/>
                <a:ext cx="3466080" cy="23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820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D849-5378-FE0D-4355-FECCAB5A9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F71B8-C285-EE10-5402-B91773DF9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676400"/>
            <a:ext cx="9982200" cy="4495800"/>
          </a:xfrm>
        </p:spPr>
        <p:txBody>
          <a:bodyPr>
            <a:normAutofit/>
          </a:bodyPr>
          <a:lstStyle/>
          <a:p>
            <a:r>
              <a:rPr lang="en-US" sz="4000" dirty="0"/>
              <a:t>…cross halfway across the road?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Why didn’t the chicken cross the road?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Why is everyone mad when the pig crosses the road?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Why did the turtle cross the road?</a:t>
            </a:r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37037-6417-1DF5-0674-C49EEF98E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Humor, Humor</a:t>
            </a:r>
          </a:p>
        </p:txBody>
      </p:sp>
    </p:spTree>
    <p:extLst>
      <p:ext uri="{BB962C8B-B14F-4D97-AF65-F5344CB8AC3E}">
        <p14:creationId xmlns:p14="http://schemas.microsoft.com/office/powerpoint/2010/main" val="22543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AD669D-CDCB-8FFC-4FB8-8BCD8BC9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2AE4A-8ED2-4601-EA34-AA15B2EA8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“Modern” statistics </a:t>
            </a:r>
            <a:r>
              <a:rPr lang="en-US" sz="3200" dirty="0"/>
              <a:t>(Freund &amp; Williams, 2/e, 1969)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3874E-EDB7-6B4F-C23B-E70DBD2C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99" y="1619794"/>
            <a:ext cx="9974369" cy="41714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44732A2-B44B-FF1A-39F8-A8E7880041EF}"/>
                  </a:ext>
                </a:extLst>
              </p14:cNvPr>
              <p14:cNvContentPartPr/>
              <p14:nvPr/>
            </p14:nvContentPartPr>
            <p14:xfrm>
              <a:off x="5869526" y="1844777"/>
              <a:ext cx="5450400" cy="10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44732A2-B44B-FF1A-39F8-A8E7880041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15526" y="1737137"/>
                <a:ext cx="55580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68DF9FE-99A5-BA18-6948-2022D22F4FDC}"/>
                  </a:ext>
                </a:extLst>
              </p14:cNvPr>
              <p14:cNvContentPartPr/>
              <p14:nvPr/>
            </p14:nvContentPartPr>
            <p14:xfrm>
              <a:off x="1750046" y="2168417"/>
              <a:ext cx="950148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68DF9FE-99A5-BA18-6948-2022D22F4F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6046" y="2060417"/>
                <a:ext cx="9609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C42D52D-2DD9-F915-6F9F-35D581C56C9F}"/>
                  </a:ext>
                </a:extLst>
              </p14:cNvPr>
              <p14:cNvContentPartPr/>
              <p14:nvPr/>
            </p14:nvContentPartPr>
            <p14:xfrm>
              <a:off x="1715486" y="2577737"/>
              <a:ext cx="6000480" cy="9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C42D52D-2DD9-F915-6F9F-35D581C56C9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1486" y="2469737"/>
                <a:ext cx="610812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8C6C526-0BCC-8E1C-3528-BC80FEB5F9F3}"/>
                  </a:ext>
                </a:extLst>
              </p14:cNvPr>
              <p14:cNvContentPartPr/>
              <p14:nvPr/>
            </p14:nvContentPartPr>
            <p14:xfrm>
              <a:off x="6061046" y="5129417"/>
              <a:ext cx="2482920" cy="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8C6C526-0BCC-8E1C-3528-BC80FEB5F9F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07046" y="4913417"/>
                <a:ext cx="2590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78D2097-BB13-932A-870A-3ACF7D2AA6BE}"/>
                  </a:ext>
                </a:extLst>
              </p14:cNvPr>
              <p14:cNvContentPartPr/>
              <p14:nvPr/>
            </p14:nvContentPartPr>
            <p14:xfrm>
              <a:off x="2638526" y="5451617"/>
              <a:ext cx="1123560" cy="17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78D2097-BB13-932A-870A-3ACF7D2AA6B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84526" y="5343617"/>
                <a:ext cx="12312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1DEFA91-B597-07D2-D03F-461EE46D461C}"/>
                  </a:ext>
                </a:extLst>
              </p14:cNvPr>
              <p14:cNvContentPartPr/>
              <p14:nvPr/>
            </p14:nvContentPartPr>
            <p14:xfrm>
              <a:off x="5695286" y="5459897"/>
              <a:ext cx="458100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1DEFA91-B597-07D2-D03F-461EE46D461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41286" y="5351897"/>
                <a:ext cx="46886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5234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6BABCCB-119A-F4E6-D56C-ADE6F5617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A3002-1BB3-CF29-9212-26D05C313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Modern statistics </a:t>
            </a:r>
            <a:r>
              <a:rPr lang="en-US" sz="3200" dirty="0"/>
              <a:t>(Freund &amp; Williams, 3/e*, 1977)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669D3-9382-8137-D074-191AD14E8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98" y="1349444"/>
            <a:ext cx="8771202" cy="5203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647683B-5E38-3D99-EB70-855527076376}"/>
                  </a:ext>
                </a:extLst>
              </p14:cNvPr>
              <p14:cNvContentPartPr/>
              <p14:nvPr/>
            </p14:nvContentPartPr>
            <p14:xfrm>
              <a:off x="3882284" y="4458737"/>
              <a:ext cx="5991840" cy="17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647683B-5E38-3D99-EB70-8555270763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8284" y="4350737"/>
                <a:ext cx="60994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D17DBD8-A98C-55F8-DF69-EFA14643710B}"/>
                  </a:ext>
                </a:extLst>
              </p14:cNvPr>
              <p14:cNvContentPartPr/>
              <p14:nvPr/>
            </p14:nvContentPartPr>
            <p14:xfrm>
              <a:off x="8437004" y="4771937"/>
              <a:ext cx="19598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D17DBD8-A98C-55F8-DF69-EFA1464371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3004" y="4663937"/>
                <a:ext cx="20674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D9A992-ABC5-6AB2-1223-1DA7363571AD}"/>
                  </a:ext>
                </a:extLst>
              </p14:cNvPr>
              <p14:cNvContentPartPr/>
              <p14:nvPr/>
            </p14:nvContentPartPr>
            <p14:xfrm>
              <a:off x="1870604" y="5050577"/>
              <a:ext cx="8499240" cy="5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D9A992-ABC5-6AB2-1223-1DA7363571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16604" y="4942937"/>
                <a:ext cx="860688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EC0C274-337C-4E27-05E0-A41FD62CA3AD}"/>
                  </a:ext>
                </a:extLst>
              </p14:cNvPr>
              <p14:cNvContentPartPr/>
              <p14:nvPr/>
            </p14:nvContentPartPr>
            <p14:xfrm>
              <a:off x="1870604" y="5390417"/>
              <a:ext cx="4163040" cy="4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EC0C274-337C-4E27-05E0-A41FD62CA3A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6604" y="5282417"/>
                <a:ext cx="42706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9706B27-FA1C-E4E0-D02B-2FCE9F4336BF}"/>
                  </a:ext>
                </a:extLst>
              </p14:cNvPr>
              <p14:cNvContentPartPr/>
              <p14:nvPr/>
            </p14:nvContentPartPr>
            <p14:xfrm>
              <a:off x="3499244" y="5991617"/>
              <a:ext cx="6879960" cy="34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9706B27-FA1C-E4E0-D02B-2FCE9F4336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45244" y="5883617"/>
                <a:ext cx="69876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F9E56F5-DEAD-2040-B65A-7517F1264C77}"/>
                  </a:ext>
                </a:extLst>
              </p14:cNvPr>
              <p14:cNvContentPartPr/>
              <p14:nvPr/>
            </p14:nvContentPartPr>
            <p14:xfrm>
              <a:off x="1887884" y="6322097"/>
              <a:ext cx="723240" cy="43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F9E56F5-DEAD-2040-B65A-7517F1264C7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33884" y="6214097"/>
                <a:ext cx="8308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8A1F3AB-2C19-17B8-3195-5B91C523AAEC}"/>
                  </a:ext>
                </a:extLst>
              </p14:cNvPr>
              <p14:cNvContentPartPr/>
              <p14:nvPr/>
            </p14:nvContentPartPr>
            <p14:xfrm>
              <a:off x="7583444" y="2237897"/>
              <a:ext cx="2786760" cy="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8A1F3AB-2C19-17B8-3195-5B91C523AAE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9444" y="2129897"/>
                <a:ext cx="28944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544F673-1A2B-73D5-14C6-A0538DA800C3}"/>
                  </a:ext>
                </a:extLst>
              </p14:cNvPr>
              <p14:cNvContentPartPr/>
              <p14:nvPr/>
            </p14:nvContentPartPr>
            <p14:xfrm>
              <a:off x="1844324" y="2561537"/>
              <a:ext cx="3208320" cy="24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544F673-1A2B-73D5-14C6-A0538DA800C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90684" y="2453897"/>
                <a:ext cx="331596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F02EFDE-B782-F313-D805-FA6CF3267E5A}"/>
                  </a:ext>
                </a:extLst>
              </p14:cNvPr>
              <p14:cNvContentPartPr/>
              <p14:nvPr/>
            </p14:nvContentPartPr>
            <p14:xfrm>
              <a:off x="8297324" y="1907057"/>
              <a:ext cx="20469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F02EFDE-B782-F313-D805-FA6CF3267E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43324" y="1799057"/>
                <a:ext cx="2154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773884D-A89A-420E-6230-DE8D543C4112}"/>
                  </a:ext>
                </a:extLst>
              </p14:cNvPr>
              <p14:cNvContentPartPr/>
              <p14:nvPr/>
            </p14:nvContentPartPr>
            <p14:xfrm>
              <a:off x="1852964" y="2220617"/>
              <a:ext cx="41457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773884D-A89A-420E-6230-DE8D543C411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98964" y="2112617"/>
                <a:ext cx="42534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486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E72DC09-7275-C910-A102-FF1A2EB65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A7BFA-917B-E5CB-34E2-7D56331B1F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10058400" cy="971924"/>
          </a:xfrm>
        </p:spPr>
        <p:txBody>
          <a:bodyPr>
            <a:noAutofit/>
          </a:bodyPr>
          <a:lstStyle/>
          <a:p>
            <a:r>
              <a:rPr lang="en-US" sz="4400" dirty="0"/>
              <a:t>F&amp;W 1/e, 1958 TOC </a:t>
            </a:r>
            <a:r>
              <a:rPr lang="en-US" sz="4000" dirty="0"/>
              <a:t>(19 chapters)</a:t>
            </a:r>
            <a:endParaRPr lang="en-US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3C812-DE53-950C-53A8-8FE079B33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" y="1905000"/>
            <a:ext cx="121337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34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D1F33-39F9-269C-0ECF-BBCCC3A92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CF627C-CBED-54F6-FF23-3EA7604C2A1E}"/>
              </a:ext>
            </a:extLst>
          </p:cNvPr>
          <p:cNvSpPr/>
          <p:nvPr/>
        </p:nvSpPr>
        <p:spPr>
          <a:xfrm>
            <a:off x="2850444" y="1603375"/>
            <a:ext cx="6491111" cy="36512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4E8A9-58A3-EB72-B295-E19AFD686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6822" y="1600200"/>
            <a:ext cx="6598354" cy="358140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endParaRPr lang="en-US" dirty="0"/>
          </a:p>
          <a:p>
            <a:pPr algn="ctr">
              <a:spcBef>
                <a:spcPts val="1200"/>
              </a:spcBef>
            </a:pPr>
            <a:r>
              <a:rPr lang="en-US" dirty="0"/>
              <a:t>Transition to “End-User”</a:t>
            </a:r>
          </a:p>
          <a:p>
            <a:pPr algn="ctr"/>
            <a:r>
              <a:rPr lang="en-US" dirty="0"/>
              <a:t>Statistics Software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D090D03-B3D9-A73E-7DFA-82E8FE923FA4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600990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02AE4-1183-36AA-7F9C-17C326B0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38FA7-7351-6DCC-9815-80A43E255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33400"/>
            <a:ext cx="1905000" cy="5562600"/>
          </a:xfrm>
        </p:spPr>
        <p:txBody>
          <a:bodyPr>
            <a:noAutofit/>
          </a:bodyPr>
          <a:lstStyle/>
          <a:p>
            <a:r>
              <a:rPr lang="en-US" sz="4400" dirty="0"/>
              <a:t>F&amp;W 5/e, 1988 TOC</a:t>
            </a:r>
          </a:p>
          <a:p>
            <a:r>
              <a:rPr lang="en-US" sz="3200" dirty="0"/>
              <a:t>(21 chapters)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84B12-3D04-58A9-0FE2-8AD92279D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70" y="533400"/>
            <a:ext cx="9523809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2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F0F81-28D5-B703-2C29-8249F4EB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FE5E58-EC09-298D-03C9-8EE162EB8A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33400"/>
            <a:ext cx="1676400" cy="2971800"/>
          </a:xfrm>
        </p:spPr>
        <p:txBody>
          <a:bodyPr/>
          <a:lstStyle/>
          <a:p>
            <a:r>
              <a:rPr lang="de-DE" dirty="0"/>
              <a:t>F&amp;W 5/e, 1988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A66B7-C948-E99D-5F24-3FDC46A0C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5800"/>
            <a:ext cx="9523809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8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2C4E6-5AC4-F3CD-C496-2E4A9465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AC61E8-3880-298C-1B92-2ACA6E65A5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33400"/>
            <a:ext cx="1676400" cy="2971800"/>
          </a:xfrm>
        </p:spPr>
        <p:txBody>
          <a:bodyPr/>
          <a:lstStyle/>
          <a:p>
            <a:r>
              <a:rPr lang="de-DE" dirty="0"/>
              <a:t>F&amp;W 5/e, 1988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738AE-97AC-9883-8AF5-7A61AEB0D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7884502" cy="51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FC961-ABFD-D21D-8DDB-91F04535F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95600"/>
            <a:ext cx="9886301" cy="2438400"/>
          </a:xfrm>
          <a:prstGeom prst="rect">
            <a:avLst/>
          </a:prstGeom>
          <a:effectLst>
            <a:outerShdw blurRad="50800" dist="101600" dir="16200000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88909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F401A3C-50AE-00D0-A890-5934D2732CB5}"/>
              </a:ext>
            </a:extLst>
          </p:cNvPr>
          <p:cNvSpPr txBox="1">
            <a:spLocks/>
          </p:cNvSpPr>
          <p:nvPr/>
        </p:nvSpPr>
        <p:spPr>
          <a:xfrm>
            <a:off x="28575" y="-152400"/>
            <a:ext cx="7543800" cy="14477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Stockton 4/e, 1971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3C62-19F0-0646-FA0D-FE3A5658D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524000"/>
            <a:ext cx="1195293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20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C41B3E-72A0-C54D-114D-A6F274AC5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DD6114-A11D-E395-CAF8-11BDFEA891C7}"/>
              </a:ext>
            </a:extLst>
          </p:cNvPr>
          <p:cNvSpPr txBox="1">
            <a:spLocks/>
          </p:cNvSpPr>
          <p:nvPr/>
        </p:nvSpPr>
        <p:spPr>
          <a:xfrm>
            <a:off x="28574" y="-152400"/>
            <a:ext cx="9953625" cy="14477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(Stockton) Clark &amp; Jordan 7/e, 1985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AACA9-EAEE-BA00-BDB9-96C7DB748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4"/>
          <a:stretch>
            <a:fillRect/>
          </a:stretch>
        </p:blipFill>
        <p:spPr>
          <a:xfrm>
            <a:off x="145793" y="1524000"/>
            <a:ext cx="1190041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7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A58E4-8F11-90DD-B5C9-A26CB605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AEB00E-3E09-E19C-461D-B702AFBBE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1573696"/>
            <a:ext cx="10287000" cy="4495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ym typeface="Wingdings" panose="05000000000000000000" pitchFamily="2" charset="2"/>
              </a:rPr>
              <a:t>Making mgrs. capable of calculations vs. 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ym typeface="Wingdings" panose="05000000000000000000" pitchFamily="2" charset="2"/>
              </a:rPr>
              <a:t>	m</a:t>
            </a:r>
            <a:r>
              <a:rPr lang="en-US" sz="3600" dirty="0"/>
              <a:t>aking mgrs. aware of statistics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“Statistical decision-making” mostly emphasized non-critical use of results </a:t>
            </a:r>
            <a:endParaRPr lang="en-US" sz="3600" dirty="0"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3600" dirty="0"/>
              <a:t>Exclusively pre hoc, lack of ex post or post hoc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Numerical data “bias”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87043-179D-F98A-C224-1FA94C8F0B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06896"/>
            <a:ext cx="10972800" cy="1066800"/>
          </a:xfrm>
        </p:spPr>
        <p:txBody>
          <a:bodyPr/>
          <a:lstStyle/>
          <a:p>
            <a:r>
              <a:rPr lang="en-US" dirty="0"/>
              <a:t>Conceptual Issues</a:t>
            </a:r>
          </a:p>
        </p:txBody>
      </p:sp>
    </p:spTree>
    <p:extLst>
      <p:ext uri="{BB962C8B-B14F-4D97-AF65-F5344CB8AC3E}">
        <p14:creationId xmlns:p14="http://schemas.microsoft.com/office/powerpoint/2010/main" val="167194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7680-76DF-EAB5-00C7-731CCD9F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6691EED-C782-42A5-BA2A-AEF0847B016E}"/>
              </a:ext>
            </a:extLst>
          </p:cNvPr>
          <p:cNvSpPr txBox="1">
            <a:spLocks/>
          </p:cNvSpPr>
          <p:nvPr/>
        </p:nvSpPr>
        <p:spPr>
          <a:xfrm>
            <a:off x="2057400" y="4572000"/>
            <a:ext cx="95250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5760" indent="-36576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Cannot reflect or address change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Promotes staleness, lowers cognition</a:t>
            </a:r>
          </a:p>
          <a:p>
            <a:pPr>
              <a:spcBef>
                <a:spcPts val="1200"/>
              </a:spcBef>
            </a:pPr>
            <a:endParaRPr lang="en-US" sz="4400" dirty="0"/>
          </a:p>
          <a:p>
            <a:endParaRPr lang="en-US" sz="4000" dirty="0"/>
          </a:p>
          <a:p>
            <a:endParaRPr lang="en-US" sz="3600" dirty="0"/>
          </a:p>
          <a:p>
            <a:r>
              <a:rPr lang="en-US" sz="3600" dirty="0"/>
              <a:t>z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7E41674-0011-C0D3-BF7E-2A6FD8FDBF0F}"/>
              </a:ext>
            </a:extLst>
          </p:cNvPr>
          <p:cNvSpPr txBox="1">
            <a:spLocks/>
          </p:cNvSpPr>
          <p:nvPr/>
        </p:nvSpPr>
        <p:spPr>
          <a:xfrm>
            <a:off x="597462" y="350520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Repetition: Negatives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7282E2-CDFC-A2A4-5111-138880826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7400" y="1600200"/>
            <a:ext cx="8801100" cy="1905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4000" dirty="0"/>
              <a:t>Activates recall 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Reuses what worked previously</a:t>
            </a:r>
          </a:p>
          <a:p>
            <a:pPr>
              <a:spcBef>
                <a:spcPts val="1200"/>
              </a:spcBef>
            </a:pPr>
            <a:endParaRPr lang="en-US" sz="4400" dirty="0"/>
          </a:p>
          <a:p>
            <a:endParaRPr lang="en-US" sz="4000" dirty="0"/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404AB-F1C3-F04F-BCF7-48074E2823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Repetition: Positives</a:t>
            </a:r>
          </a:p>
        </p:txBody>
      </p:sp>
    </p:spTree>
    <p:extLst>
      <p:ext uri="{BB962C8B-B14F-4D97-AF65-F5344CB8AC3E}">
        <p14:creationId xmlns:p14="http://schemas.microsoft.com/office/powerpoint/2010/main" val="384039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DAB8A-F2A2-3D67-4BE4-3AAFE313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C911A2-F45C-4CB8-5FE1-ED9F6ACD71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905000"/>
            <a:ext cx="10744200" cy="3200400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</a:pPr>
            <a:r>
              <a:rPr lang="en-US" sz="3600" dirty="0">
                <a:sym typeface="Wingdings" panose="05000000000000000000" pitchFamily="2" charset="2"/>
              </a:rPr>
              <a:t>The antecedent to nearly every complaint/concern about statistics learning DASI SIG has discussed can be traced to the choices made by those pioneering 1950s authors.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D6CB2-270D-467F-240E-A1B4E56118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Designer’s Observation</a:t>
            </a:r>
          </a:p>
        </p:txBody>
      </p:sp>
    </p:spTree>
    <p:extLst>
      <p:ext uri="{BB962C8B-B14F-4D97-AF65-F5344CB8AC3E}">
        <p14:creationId xmlns:p14="http://schemas.microsoft.com/office/powerpoint/2010/main" val="175351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4731626-9E62-0DC9-8D9F-6089EDEAC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9BA98-5E37-76F1-67BE-BB6CE5AF6E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Simple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0D6B3-D3AB-4CE0-6E74-2F11EACE0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5" y="1600200"/>
            <a:ext cx="5714286" cy="4678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FC3D1-4D97-E2A2-66A6-C439B9BCE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29" y="1471628"/>
            <a:ext cx="5714286" cy="493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51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6C2EB-3B50-A6B1-0B10-F217C54A5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548773-4078-B486-5448-18094BEEB558}"/>
              </a:ext>
            </a:extLst>
          </p:cNvPr>
          <p:cNvSpPr/>
          <p:nvPr/>
        </p:nvSpPr>
        <p:spPr>
          <a:xfrm>
            <a:off x="2194277" y="1600200"/>
            <a:ext cx="7620001" cy="2743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6C92A-F7EA-5EF2-7A6C-4A243FCA4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33600" y="1752600"/>
            <a:ext cx="7741356" cy="2590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Why Do These Books Teach What They Teach In the Order That They Teach It?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C2CCB51-48B6-42F6-B827-9901DB93965E}"/>
              </a:ext>
            </a:extLst>
          </p:cNvPr>
          <p:cNvSpPr txBox="1">
            <a:spLocks/>
          </p:cNvSpPr>
          <p:nvPr/>
        </p:nvSpPr>
        <p:spPr>
          <a:xfrm>
            <a:off x="1569861" y="4495800"/>
            <a:ext cx="9052278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Answer: </a:t>
            </a:r>
            <a:r>
              <a:rPr lang="en-US" sz="4400" i="1" dirty="0"/>
              <a:t>They are repaving </a:t>
            </a:r>
            <a:r>
              <a:rPr lang="en-US" sz="4400" i="1" dirty="0" err="1"/>
              <a:t>cowpaths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286511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ECE8-6CE0-E523-F430-B73B608CA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F9BF22-74FB-E5EE-2A78-68F3664F62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1636643"/>
            <a:ext cx="9906000" cy="4495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ym typeface="Wingdings" panose="05000000000000000000" pitchFamily="2" charset="2"/>
              </a:rPr>
              <a:t>“Data chapter” changes the most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ym typeface="Wingdings" panose="05000000000000000000" pitchFamily="2" charset="2"/>
              </a:rPr>
              <a:t>Some topics move around but do not change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ym typeface="Wingdings" panose="05000000000000000000" pitchFamily="2" charset="2"/>
              </a:rPr>
              <a:t>New topics tacked on to TOC without regard to prior topics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ym typeface="Wingdings" panose="05000000000000000000" pitchFamily="2" charset="2"/>
              </a:rPr>
              <a:t>Some new topics appear, then disappear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73147-137C-F94F-8F0F-8142CCD5EE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Things Observed</a:t>
            </a:r>
          </a:p>
        </p:txBody>
      </p:sp>
    </p:spTree>
    <p:extLst>
      <p:ext uri="{BB962C8B-B14F-4D97-AF65-F5344CB8AC3E}">
        <p14:creationId xmlns:p14="http://schemas.microsoft.com/office/powerpoint/2010/main" val="219587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7B12E-CFCB-9441-235D-470F4922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020C80-6C85-B0AB-D73F-74CD9FF74CC9}"/>
              </a:ext>
            </a:extLst>
          </p:cNvPr>
          <p:cNvSpPr/>
          <p:nvPr/>
        </p:nvSpPr>
        <p:spPr>
          <a:xfrm>
            <a:off x="2438400" y="1981200"/>
            <a:ext cx="7315200" cy="28194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34542-8852-A78B-AF2B-3A944C6174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400" y="1676400"/>
            <a:ext cx="7315200" cy="2590800"/>
          </a:xfrm>
        </p:spPr>
        <p:txBody>
          <a:bodyPr>
            <a:no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Does my reasoning </a:t>
            </a:r>
          </a:p>
          <a:p>
            <a:pPr algn="ctr"/>
            <a:r>
              <a:rPr lang="en-US" dirty="0"/>
              <a:t>make sense to you?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AADA55-7066-AF9E-C298-3990FF1176DC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/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104369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C4711-DC86-BDA4-112A-EECA4FF1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2ABFD1-DF09-1A9E-89B0-7A427F6CA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2209800"/>
            <a:ext cx="9753600" cy="3124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Modified chapter-framing cases to add more business context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Ended up with “post-game” commentaries in EOC summary sections</a:t>
            </a:r>
          </a:p>
          <a:p>
            <a:pPr>
              <a:lnSpc>
                <a:spcPct val="120000"/>
              </a:lnSpc>
            </a:pP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11877-A002-7D72-4A28-0EA4DE18A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685800"/>
            <a:ext cx="10591799" cy="914400"/>
          </a:xfrm>
        </p:spPr>
        <p:txBody>
          <a:bodyPr>
            <a:noAutofit/>
          </a:bodyPr>
          <a:lstStyle/>
          <a:p>
            <a:r>
              <a:rPr lang="en-US" dirty="0"/>
              <a:t>Repaving </a:t>
            </a:r>
            <a:r>
              <a:rPr lang="en-US" dirty="0" err="1"/>
              <a:t>Cowpath</a:t>
            </a:r>
            <a:r>
              <a:rPr lang="en-US" dirty="0"/>
              <a:t> Didn’t Work</a:t>
            </a:r>
          </a:p>
        </p:txBody>
      </p:sp>
    </p:spTree>
    <p:extLst>
      <p:ext uri="{BB962C8B-B14F-4D97-AF65-F5344CB8AC3E}">
        <p14:creationId xmlns:p14="http://schemas.microsoft.com/office/powerpoint/2010/main" val="211802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49A0CE-E827-6D46-2DA0-A33B4050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2133600" cy="1260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45930-E021-B538-D32C-1A51498A95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6304"/>
            <a:ext cx="6991350" cy="6711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488C81-5E74-BAF9-04E1-3FE34FB43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2" y="1524000"/>
            <a:ext cx="10438095" cy="1171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DBEF73-05E2-8A0D-428E-62442AEEE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9" y="2899942"/>
            <a:ext cx="10438095" cy="1771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49098B-C4C1-D0AA-033B-D8B37DA8D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0" y="4863091"/>
            <a:ext cx="10409524" cy="1733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B43B9A-B923-23B0-85DF-F9EAB18635EB}"/>
                  </a:ext>
                </a:extLst>
              </p14:cNvPr>
              <p14:cNvContentPartPr/>
              <p14:nvPr/>
            </p14:nvContentPartPr>
            <p14:xfrm>
              <a:off x="5038933" y="3069949"/>
              <a:ext cx="4432320" cy="7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B43B9A-B923-23B0-85DF-F9EAB18635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4933" y="2961949"/>
                <a:ext cx="453996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4B01CDC-AC97-6412-37EA-D6EF12177306}"/>
                  </a:ext>
                </a:extLst>
              </p14:cNvPr>
              <p14:cNvContentPartPr/>
              <p14:nvPr/>
            </p14:nvContentPartPr>
            <p14:xfrm>
              <a:off x="7608613" y="3757549"/>
              <a:ext cx="2663640" cy="6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4B01CDC-AC97-6412-37EA-D6EF121773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54613" y="3649549"/>
                <a:ext cx="27712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868E75C-37BA-AB85-2634-F6BCC5ADCFF7}"/>
                  </a:ext>
                </a:extLst>
              </p14:cNvPr>
              <p14:cNvContentPartPr/>
              <p14:nvPr/>
            </p14:nvContentPartPr>
            <p14:xfrm>
              <a:off x="2335693" y="5399509"/>
              <a:ext cx="2576880" cy="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868E75C-37BA-AB85-2634-F6BCC5ADCF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81693" y="5183509"/>
                <a:ext cx="26845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0A27CB9-BA72-691A-E951-473A17201956}"/>
                  </a:ext>
                </a:extLst>
              </p14:cNvPr>
              <p14:cNvContentPartPr/>
              <p14:nvPr/>
            </p14:nvContentPartPr>
            <p14:xfrm>
              <a:off x="7441933" y="5012509"/>
              <a:ext cx="2556720" cy="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0A27CB9-BA72-691A-E951-473A1720195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87933" y="4796509"/>
                <a:ext cx="26643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093F10-9ABC-9BB4-82DE-DA4616083A2B}"/>
                  </a:ext>
                </a:extLst>
              </p14:cNvPr>
              <p14:cNvContentPartPr/>
              <p14:nvPr/>
            </p14:nvContentPartPr>
            <p14:xfrm>
              <a:off x="1081093" y="5726389"/>
              <a:ext cx="246312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093F10-9ABC-9BB4-82DE-DA4616083A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27093" y="5618389"/>
                <a:ext cx="25707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9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6F4AD-72D9-07A5-7AA4-E8C4D1D89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Forced into “Post-Game Analysis”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93A58-EFFF-845B-E931-3BA7A5537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9523809" cy="39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17388-0E60-D039-B1AE-B3802E5C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58016"/>
            <a:ext cx="5590476" cy="78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5FFF2-2BE6-6C85-65B7-F33505D1D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96774"/>
            <a:ext cx="5571429" cy="1847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102D008-4209-4A2A-FF44-8F904E6183E3}"/>
                  </a:ext>
                </a:extLst>
              </p14:cNvPr>
              <p14:cNvContentPartPr/>
              <p14:nvPr/>
            </p14:nvContentPartPr>
            <p14:xfrm>
              <a:off x="1524000" y="3148492"/>
              <a:ext cx="35052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102D008-4209-4A2A-FF44-8F904E6183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0002" y="3040492"/>
                <a:ext cx="3612836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46838C-2AAA-F4E6-7183-B0324FD1D121}"/>
                  </a:ext>
                </a:extLst>
              </p14:cNvPr>
              <p14:cNvContentPartPr/>
              <p14:nvPr/>
            </p14:nvContentPartPr>
            <p14:xfrm>
              <a:off x="2667000" y="2895600"/>
              <a:ext cx="11430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246838C-2AAA-F4E6-7183-B0324FD1D1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13000" y="2787600"/>
                <a:ext cx="1250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AD18FDE-8EB7-A466-BAB8-5069422594C4}"/>
                  </a:ext>
                </a:extLst>
              </p14:cNvPr>
              <p14:cNvContentPartPr/>
              <p14:nvPr/>
            </p14:nvContentPartPr>
            <p14:xfrm>
              <a:off x="5126464" y="4114800"/>
              <a:ext cx="854640" cy="13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AD18FDE-8EB7-A466-BAB8-5069422594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72464" y="4006800"/>
                <a:ext cx="96228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3DC3DA0-549E-590F-8D64-1FC313FE2308}"/>
                  </a:ext>
                </a:extLst>
              </p14:cNvPr>
              <p14:cNvContentPartPr/>
              <p14:nvPr/>
            </p14:nvContentPartPr>
            <p14:xfrm>
              <a:off x="6962076" y="4318525"/>
              <a:ext cx="2410200" cy="20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3DC3DA0-549E-590F-8D64-1FC313FE230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08076" y="4210525"/>
                <a:ext cx="25178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419B0F9-CFC7-5A4E-202D-B41202D25672}"/>
                  </a:ext>
                </a:extLst>
              </p14:cNvPr>
              <p14:cNvContentPartPr/>
              <p14:nvPr/>
            </p14:nvContentPartPr>
            <p14:xfrm>
              <a:off x="7467600" y="4845829"/>
              <a:ext cx="2803320" cy="2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419B0F9-CFC7-5A4E-202D-B41202D2567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13600" y="4737829"/>
                <a:ext cx="29109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31AB0B-52D1-C7F3-7DC3-5283859623A5}"/>
                  </a:ext>
                </a:extLst>
              </p14:cNvPr>
              <p14:cNvContentPartPr/>
              <p14:nvPr/>
            </p14:nvContentPartPr>
            <p14:xfrm>
              <a:off x="5074680" y="5108033"/>
              <a:ext cx="4785840" cy="6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31AB0B-52D1-C7F3-7DC3-5283859623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0680" y="5000033"/>
                <a:ext cx="48934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8167BCD-02CB-FE3F-099C-44449AB9D6EF}"/>
                  </a:ext>
                </a:extLst>
              </p14:cNvPr>
              <p14:cNvContentPartPr/>
              <p14:nvPr/>
            </p14:nvContentPartPr>
            <p14:xfrm>
              <a:off x="5029200" y="5359492"/>
              <a:ext cx="3657960" cy="2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8167BCD-02CB-FE3F-099C-44449AB9D6E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75200" y="5251492"/>
                <a:ext cx="376560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49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A6AEE-341B-B860-E1B3-C47C5A81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A2D26-C40D-6329-5961-685F4A3FB57C}"/>
              </a:ext>
            </a:extLst>
          </p:cNvPr>
          <p:cNvSpPr txBox="1"/>
          <p:nvPr/>
        </p:nvSpPr>
        <p:spPr>
          <a:xfrm>
            <a:off x="1524000" y="289560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No More </a:t>
            </a:r>
            <a:r>
              <a:rPr lang="en-US" sz="6000" i="1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Cowpaths</a:t>
            </a:r>
            <a:r>
              <a:rPr lang="en-US" sz="6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For Me</a:t>
            </a:r>
          </a:p>
          <a:p>
            <a:pPr algn="r"/>
            <a:endParaRPr lang="en-US" sz="5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FE384-4103-D1E4-32EF-9311B7821E6D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44196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As I was saying…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77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BEAB6-3D65-87B9-8709-732F6AB9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3C2139-8244-92A4-9B93-9CCE4CF97B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2133600"/>
            <a:ext cx="9067800" cy="3124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Adding/subtracting topics with little regard for effect on other sections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Focusing on (mechanical) problem solving instead of decision making</a:t>
            </a:r>
          </a:p>
          <a:p>
            <a:pPr>
              <a:lnSpc>
                <a:spcPct val="120000"/>
              </a:lnSpc>
            </a:pP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E0A4B-BA35-B141-4652-5EEBE54F36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685800"/>
            <a:ext cx="10591799" cy="914400"/>
          </a:xfrm>
        </p:spPr>
        <p:txBody>
          <a:bodyPr>
            <a:noAutofit/>
          </a:bodyPr>
          <a:lstStyle/>
          <a:p>
            <a:r>
              <a:rPr lang="en-US" dirty="0"/>
              <a:t>Things to Avoid </a:t>
            </a:r>
          </a:p>
        </p:txBody>
      </p:sp>
    </p:spTree>
    <p:extLst>
      <p:ext uri="{BB962C8B-B14F-4D97-AF65-F5344CB8AC3E}">
        <p14:creationId xmlns:p14="http://schemas.microsoft.com/office/powerpoint/2010/main" val="215034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BB500-F362-0FA3-FDBE-BF4DCBB4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A78E1B-4D03-FA8A-9B62-0722238D84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981200"/>
            <a:ext cx="9063080" cy="4572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3600" dirty="0"/>
              <a:t>Foster “critical thinking”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Emphasize management decision-making</a:t>
            </a:r>
          </a:p>
          <a:p>
            <a:pPr>
              <a:lnSpc>
                <a:spcPct val="130000"/>
              </a:lnSpc>
            </a:pPr>
            <a:r>
              <a:rPr lang="en-US" sz="3600" dirty="0"/>
              <a:t>Consider how Gen AI effects things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4FB4-ED28-B770-F85A-830F84CEA4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Instructional Designer Keeps Hearing…</a:t>
            </a:r>
          </a:p>
        </p:txBody>
      </p:sp>
    </p:spTree>
    <p:extLst>
      <p:ext uri="{BB962C8B-B14F-4D97-AF65-F5344CB8AC3E}">
        <p14:creationId xmlns:p14="http://schemas.microsoft.com/office/powerpoint/2010/main" val="29037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BAE18-E5FF-8A7F-2BDE-E9F174A5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DF9717-9B30-360E-86B4-F8AC72E0A0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3161" y="1828800"/>
            <a:ext cx="9045677" cy="4343400"/>
          </a:xfrm>
        </p:spPr>
        <p:txBody>
          <a:bodyPr>
            <a:noAutofit/>
          </a:bodyPr>
          <a:lstStyle/>
          <a:p>
            <a:r>
              <a:rPr lang="en-US" sz="3600" dirty="0"/>
              <a:t>Focus on management decision, not statistical result</a:t>
            </a:r>
          </a:p>
          <a:p>
            <a:r>
              <a:rPr lang="en-US" sz="3600" dirty="0"/>
              <a:t>Examine methods in context of a management decision</a:t>
            </a:r>
          </a:p>
          <a:p>
            <a:r>
              <a:rPr lang="en-US" sz="3600" dirty="0"/>
              <a:t>Rely on computerization </a:t>
            </a:r>
          </a:p>
          <a:p>
            <a:r>
              <a:rPr lang="en-US" sz="3600" dirty="0"/>
              <a:t>Avoid “post-game” analyses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87155-9852-8970-F0DD-A07495FE3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685800"/>
            <a:ext cx="10591800" cy="914400"/>
          </a:xfrm>
        </p:spPr>
        <p:txBody>
          <a:bodyPr>
            <a:noAutofit/>
          </a:bodyPr>
          <a:lstStyle/>
          <a:p>
            <a:r>
              <a:rPr lang="en-US" dirty="0"/>
              <a:t>Things to Achieve</a:t>
            </a:r>
          </a:p>
        </p:txBody>
      </p:sp>
    </p:spTree>
    <p:extLst>
      <p:ext uri="{BB962C8B-B14F-4D97-AF65-F5344CB8AC3E}">
        <p14:creationId xmlns:p14="http://schemas.microsoft.com/office/powerpoint/2010/main" val="4113155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DE90-0F0E-AE7B-FA0B-9076596CB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FCF0E-AA24-7CBE-B277-14A56FB7FC95}"/>
              </a:ext>
            </a:extLst>
          </p:cNvPr>
          <p:cNvSpPr txBox="1"/>
          <p:nvPr/>
        </p:nvSpPr>
        <p:spPr>
          <a:xfrm>
            <a:off x="838200" y="2866103"/>
            <a:ext cx="10972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Storytelling is Not Just for Data</a:t>
            </a:r>
          </a:p>
          <a:p>
            <a:pPr algn="r"/>
            <a:endParaRPr lang="en-US" sz="5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8B7B0-9290-B2A1-D31F-03C920E73867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42672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Remembering that</a:t>
            </a:r>
          </a:p>
          <a:p>
            <a:pPr marL="0" indent="0" algn="r">
              <a:buNone/>
            </a:pPr>
            <a:r>
              <a:rPr lang="en-US" sz="2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57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8AF92-0CC2-38F0-5025-B6A725B23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B4279-5DC0-4A65-6870-837DB2A91B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2723" y="1676400"/>
            <a:ext cx="10210800" cy="4495800"/>
          </a:xfrm>
        </p:spPr>
        <p:txBody>
          <a:bodyPr>
            <a:noAutofit/>
          </a:bodyPr>
          <a:lstStyle/>
          <a:p>
            <a:r>
              <a:rPr lang="en-US" sz="3600" dirty="0"/>
              <a:t>Construct</a:t>
            </a:r>
          </a:p>
          <a:p>
            <a:pPr marL="731520" indent="-457200">
              <a:buFont typeface="Arial" panose="020B0604020202020204" pitchFamily="34" charset="0"/>
              <a:buChar char="•"/>
            </a:pPr>
            <a:r>
              <a:rPr lang="en-US" sz="3600" dirty="0"/>
              <a:t>multiple layers (“extended problems”)</a:t>
            </a:r>
          </a:p>
          <a:p>
            <a:pPr marL="731520" indent="-457200">
              <a:buFont typeface="Arial" panose="020B0604020202020204" pitchFamily="34" charset="0"/>
              <a:buChar char="•"/>
            </a:pPr>
            <a:r>
              <a:rPr lang="en-US" sz="3600" dirty="0"/>
              <a:t>multiple acceptable “courses of action” </a:t>
            </a:r>
          </a:p>
          <a:p>
            <a:pPr marL="731520" indent="-457200">
              <a:buFont typeface="Arial" panose="020B0604020202020204" pitchFamily="34" charset="0"/>
              <a:buChar char="•"/>
            </a:pPr>
            <a:r>
              <a:rPr lang="en-US" sz="3600" dirty="0"/>
              <a:t>capability to use Gen AI constructively</a:t>
            </a:r>
          </a:p>
          <a:p>
            <a:pPr marL="731520" indent="-457200">
              <a:buFont typeface="Arial" panose="020B0604020202020204" pitchFamily="34" charset="0"/>
              <a:buChar char="•"/>
            </a:pPr>
            <a:r>
              <a:rPr lang="en-US" sz="3600" dirty="0"/>
              <a:t>a new highway, not a repaved </a:t>
            </a:r>
            <a:r>
              <a:rPr lang="en-US" sz="3600" dirty="0" err="1"/>
              <a:t>cowpath</a:t>
            </a:r>
            <a:endParaRPr lang="en-US" sz="3600" dirty="0"/>
          </a:p>
          <a:p>
            <a:pPr marL="731520" indent="-457200">
              <a:buFont typeface="Arial" panose="020B0604020202020204" pitchFamily="34" charset="0"/>
              <a:buChar char="•"/>
            </a:pPr>
            <a:r>
              <a:rPr lang="en-US" sz="3600" dirty="0"/>
              <a:t>something that integrates multiple media</a:t>
            </a:r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BC128-4496-F5A9-5581-7F02FED92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423" y="685800"/>
            <a:ext cx="11201400" cy="914400"/>
          </a:xfrm>
        </p:spPr>
        <p:txBody>
          <a:bodyPr>
            <a:noAutofit/>
          </a:bodyPr>
          <a:lstStyle/>
          <a:p>
            <a:r>
              <a:rPr lang="en-US" sz="4000" dirty="0"/>
              <a:t>Need to Use a Narrative Frame</a:t>
            </a:r>
          </a:p>
        </p:txBody>
      </p:sp>
    </p:spTree>
    <p:extLst>
      <p:ext uri="{BB962C8B-B14F-4D97-AF65-F5344CB8AC3E}">
        <p14:creationId xmlns:p14="http://schemas.microsoft.com/office/powerpoint/2010/main" val="25730736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A7774-73B5-7622-B926-639BE2E01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CC22340-C777-A072-95B3-B78DBC525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8" y="165252"/>
            <a:ext cx="10675364" cy="65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8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43DA04-6638-CCA2-EAD9-A40CD3E51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1600200"/>
            <a:ext cx="10515600" cy="44196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/>
              <a:t>Open mystery concept (the “new highway”)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/>
              <a:t>Uses branching network design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/>
              <a:t>Does not repave the </a:t>
            </a:r>
            <a:r>
              <a:rPr lang="en-US" sz="4000" dirty="0" err="1"/>
              <a:t>cowpath</a:t>
            </a:r>
            <a:r>
              <a:rPr lang="en-US" sz="4000" dirty="0"/>
              <a:t> of topic organization based on historical incremental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F7467-6ECF-3F3E-5C14-CBB990EC39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Leap of Thinking…</a:t>
            </a:r>
          </a:p>
        </p:txBody>
      </p:sp>
    </p:spTree>
    <p:extLst>
      <p:ext uri="{BB962C8B-B14F-4D97-AF65-F5344CB8AC3E}">
        <p14:creationId xmlns:p14="http://schemas.microsoft.com/office/powerpoint/2010/main" val="24047470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6C48-63D6-92BC-A4E5-DAC4A4FC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A7A9DD-A99F-24B6-084E-3DF7E30741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1600200"/>
            <a:ext cx="105156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4000" dirty="0"/>
              <a:t>Detailed open mystery presented as a “mockumentary”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4000" dirty="0"/>
              <a:t>Managers explain their application of data analysis techniques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4000" dirty="0"/>
              <a:t>Learners evaluate management choices, not “statistical data”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ED5D1-2004-F9A5-E81A-BA5483F6C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It Would Work</a:t>
            </a:r>
          </a:p>
        </p:txBody>
      </p:sp>
    </p:spTree>
    <p:extLst>
      <p:ext uri="{BB962C8B-B14F-4D97-AF65-F5344CB8AC3E}">
        <p14:creationId xmlns:p14="http://schemas.microsoft.com/office/powerpoint/2010/main" val="3095101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F4AD-1037-DB1D-A056-5017CAE2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82F420-080B-BF1B-F8BC-F03C76B54BB2}"/>
              </a:ext>
            </a:extLst>
          </p:cNvPr>
          <p:cNvSpPr/>
          <p:nvPr/>
        </p:nvSpPr>
        <p:spPr>
          <a:xfrm>
            <a:off x="2438400" y="2057400"/>
            <a:ext cx="7315200" cy="2743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8D49C-C7E0-FF23-81CD-F8BC4424CC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400" y="2590800"/>
            <a:ext cx="7315200" cy="1828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Is That Idea </a:t>
            </a:r>
          </a:p>
          <a:p>
            <a:pPr algn="ctr"/>
            <a:r>
              <a:rPr lang="en-US" dirty="0"/>
              <a:t>Worth Pursing?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86A81A-7462-DF07-7E66-D31336E3A924}"/>
              </a:ext>
            </a:extLst>
          </p:cNvPr>
          <p:cNvSpPr txBox="1">
            <a:spLocks/>
          </p:cNvSpPr>
          <p:nvPr/>
        </p:nvSpPr>
        <p:spPr>
          <a:xfrm>
            <a:off x="609600" y="533400"/>
            <a:ext cx="10972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800" kern="120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/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485863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CACA18-2DD2-6648-6858-9517FED94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1904999"/>
            <a:ext cx="10363200" cy="2266431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3600" i="1" dirty="0">
                <a:solidFill>
                  <a:srgbClr val="FFC000"/>
                </a:solidFill>
              </a:rPr>
              <a:t>Using a complex business case to support a new approach for teaching introductory courses</a:t>
            </a:r>
          </a:p>
          <a:p>
            <a:pPr>
              <a:spcBef>
                <a:spcPts val="1800"/>
              </a:spcBef>
            </a:pP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228BA-DA8B-F4C5-8CE0-AED0250F71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502542"/>
            <a:ext cx="10972800" cy="1066800"/>
          </a:xfrm>
        </p:spPr>
        <p:txBody>
          <a:bodyPr/>
          <a:lstStyle/>
          <a:p>
            <a:r>
              <a:rPr lang="en-US" dirty="0"/>
              <a:t>Coming </a:t>
            </a:r>
            <a:r>
              <a:rPr lang="en-US" strike="sngStrike" dirty="0"/>
              <a:t>This November </a:t>
            </a:r>
            <a:r>
              <a:rPr lang="en-US" dirty="0"/>
              <a:t>Next Year?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C12462D-6BB2-57BA-E6C0-BD5E8C7F18F8}"/>
              </a:ext>
            </a:extLst>
          </p:cNvPr>
          <p:cNvSpPr txBox="1">
            <a:spLocks/>
          </p:cNvSpPr>
          <p:nvPr/>
        </p:nvSpPr>
        <p:spPr>
          <a:xfrm>
            <a:off x="1066800" y="4258920"/>
            <a:ext cx="10515600" cy="2096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latin typeface="Franklin Gothic Medium" panose="020B0603020102020204" pitchFamily="34" charset="0"/>
              </a:rPr>
              <a:t>Thank you! Comments solicited!</a:t>
            </a:r>
          </a:p>
          <a:p>
            <a:pPr algn="r"/>
            <a:r>
              <a:rPr lang="en-US" dirty="0">
                <a:latin typeface="Franklin Gothic Medium" panose="020B0603020102020204" pitchFamily="34" charset="0"/>
              </a:rPr>
              <a:t>david@twobridgesit.com </a:t>
            </a:r>
          </a:p>
          <a:p>
            <a:pPr lvl="1" indent="-457200" algn="r">
              <a:spcBef>
                <a:spcPts val="600"/>
              </a:spcBef>
              <a:buClr>
                <a:schemeClr val="bg1"/>
              </a:buClr>
            </a:pPr>
            <a:r>
              <a:rPr lang="en-US" dirty="0">
                <a:latin typeface="Franklin Gothic Medium" panose="020B0603020102020204" pitchFamily="34" charset="0"/>
              </a:rPr>
              <a:t>Download this presentation at https://bit.ly/TBITDownloads </a:t>
            </a:r>
          </a:p>
          <a:p>
            <a:pPr lvl="1" indent="-457200" algn="r">
              <a:spcBef>
                <a:spcPts val="0"/>
              </a:spcBef>
              <a:buClr>
                <a:schemeClr val="bg1"/>
              </a:buClr>
            </a:pPr>
            <a:r>
              <a:rPr lang="en-US" sz="2400" dirty="0">
                <a:latin typeface="Franklin Gothic Medium" panose="020B0603020102020204" pitchFamily="34" charset="0"/>
              </a:rPr>
              <a:t>(case sensitive URL)</a:t>
            </a:r>
          </a:p>
        </p:txBody>
      </p:sp>
    </p:spTree>
    <p:extLst>
      <p:ext uri="{BB962C8B-B14F-4D97-AF65-F5344CB8AC3E}">
        <p14:creationId xmlns:p14="http://schemas.microsoft.com/office/powerpoint/2010/main" val="42476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3AD30-F442-83B4-E030-49978B0F6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143806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CA2A5-16B5-4520-3AAE-2DB3EF96C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EB2B8-901B-1C45-30BA-A5BCE87580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38400" y="2438400"/>
            <a:ext cx="73914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Selected slides from a previous DASI SIG “brown bag” session follow this slide.</a:t>
            </a:r>
          </a:p>
        </p:txBody>
      </p:sp>
    </p:spTree>
    <p:extLst>
      <p:ext uri="{BB962C8B-B14F-4D97-AF65-F5344CB8AC3E}">
        <p14:creationId xmlns:p14="http://schemas.microsoft.com/office/powerpoint/2010/main" val="100331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4D2A42-0F1F-1258-B322-FF33D87ED54D}"/>
              </a:ext>
            </a:extLst>
          </p:cNvPr>
          <p:cNvSpPr txBox="1"/>
          <p:nvPr/>
        </p:nvSpPr>
        <p:spPr>
          <a:xfrm>
            <a:off x="1524000" y="1600200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No More </a:t>
            </a:r>
            <a:r>
              <a:rPr lang="en-US" sz="6000" i="1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Cowpaths</a:t>
            </a:r>
            <a:r>
              <a:rPr lang="en-US" sz="6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For Me</a:t>
            </a:r>
          </a:p>
          <a:p>
            <a:r>
              <a:rPr lang="en-US" sz="6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 algn="r"/>
            <a:endParaRPr lang="en-US" sz="5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2990F3-BC2A-A855-3C82-0C6F5370A153}"/>
              </a:ext>
            </a:extLst>
          </p:cNvPr>
          <p:cNvSpPr txBox="1">
            <a:spLocks/>
          </p:cNvSpPr>
          <p:nvPr/>
        </p:nvSpPr>
        <p:spPr>
          <a:xfrm>
            <a:off x="1386840" y="3962400"/>
            <a:ext cx="9418320" cy="25138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Presented by David Stephan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David@TwoBridgesIT.com</a:t>
            </a:r>
          </a:p>
          <a:p>
            <a:pPr marL="0" indent="0" algn="r">
              <a:buNone/>
            </a:pPr>
            <a:endParaRPr lang="en-US" sz="2400" i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0" indent="0" algn="r">
              <a:buNone/>
            </a:pPr>
            <a:r>
              <a:rPr lang="en-US" sz="2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Saturday, November 22, 2025, 1 PM Eastern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bit.ly/</a:t>
            </a:r>
            <a:r>
              <a:rPr lang="en-US" sz="20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TBITDownloads</a:t>
            </a:r>
            <a:endParaRPr lang="en-US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r"/>
            <a:endParaRPr lang="en-US" sz="2000" i="1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r"/>
            <a:r>
              <a:rPr lang="en-US" sz="2000" i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73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6F7652-DB56-39F2-25F4-A85012E22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13425"/>
            <a:ext cx="10515600" cy="4253976"/>
          </a:xfrm>
        </p:spPr>
        <p:txBody>
          <a:bodyPr>
            <a:noAutofit/>
          </a:bodyPr>
          <a:lstStyle/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Useful for</a:t>
            </a:r>
          </a:p>
          <a:p>
            <a:pPr marL="822960" lvl="1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asides and digressions </a:t>
            </a:r>
          </a:p>
          <a:p>
            <a:pPr marL="822960" lvl="1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instructions that have multiple possible outcomes</a:t>
            </a:r>
          </a:p>
          <a:p>
            <a:pPr marL="822960" lvl="1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problems that lead to multiple possible outcomes</a:t>
            </a:r>
          </a:p>
          <a:p>
            <a:pPr marL="822960" lvl="1" indent="-4572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increasing affect: grant learners some agency*</a:t>
            </a:r>
          </a:p>
          <a:p>
            <a:pPr marL="365760" lvl="1" indent="-365760" algn="ctr"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*Agency is the reason that </a:t>
            </a:r>
            <a:r>
              <a:rPr lang="en-US" i="1" dirty="0"/>
              <a:t>open-world environments </a:t>
            </a:r>
            <a:r>
              <a:rPr lang="en-US" dirty="0"/>
              <a:t>are popular online amusements.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DA2C8-C5C3-D3E9-8196-F4684B607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Branching Networks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9410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1363E-F4BA-2715-29F2-F0295A498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46D6FF-2FAF-EFE2-E6D6-0A6B590EF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1100" y="1828800"/>
            <a:ext cx="9829800" cy="3505200"/>
          </a:xfrm>
        </p:spPr>
        <p:txBody>
          <a:bodyPr>
            <a:noAutofit/>
          </a:bodyPr>
          <a:lstStyle/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The previous interactive learning experience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Previous/Next buttons: “simple interactivity”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This PowerPoint slide deck/This live stream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Limitations of PowerPoint (or similar software)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FFD91-CB73-88C2-2115-58D6C0BE7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Examples of “degenerate case”</a:t>
            </a:r>
          </a:p>
        </p:txBody>
      </p:sp>
    </p:spTree>
    <p:extLst>
      <p:ext uri="{BB962C8B-B14F-4D97-AF65-F5344CB8AC3E}">
        <p14:creationId xmlns:p14="http://schemas.microsoft.com/office/powerpoint/2010/main" val="2465386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5B83-28E8-6A6C-4193-A97DE5606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9DE03-CC13-DB1B-FA67-7CD1EA3D26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1100" y="1676400"/>
            <a:ext cx="9829800" cy="4724400"/>
          </a:xfrm>
        </p:spPr>
        <p:txBody>
          <a:bodyPr>
            <a:noAutofit/>
          </a:bodyPr>
          <a:lstStyle/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Many choices including pencil and paper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Rejected H5P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Settle on </a:t>
            </a:r>
            <a:r>
              <a:rPr lang="en-US" sz="3200" i="1" dirty="0"/>
              <a:t>interactive fiction tools</a:t>
            </a:r>
          </a:p>
          <a:p>
            <a:pPr marL="64008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Minimizes time to create a branching network</a:t>
            </a:r>
          </a:p>
          <a:p>
            <a:pPr marL="64008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Requires minimal training</a:t>
            </a:r>
          </a:p>
          <a:p>
            <a:pPr marL="640080" lvl="1" indent="-4572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Provides for universal display and easy distribution</a:t>
            </a:r>
          </a:p>
          <a:p>
            <a:pPr marL="0" lvl="1">
              <a:lnSpc>
                <a:spcPct val="110000"/>
              </a:lnSpc>
              <a:spcBef>
                <a:spcPts val="600"/>
              </a:spcBef>
            </a:pPr>
            <a:r>
              <a:rPr lang="en-US" sz="3200" dirty="0"/>
              <a:t>Chose </a:t>
            </a:r>
            <a:r>
              <a:rPr lang="en-US" sz="3200" i="1" dirty="0"/>
              <a:t>Twine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C89BC-3C37-AAAB-0336-98E0C4A532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Tools for Branching Networks</a:t>
            </a:r>
          </a:p>
        </p:txBody>
      </p:sp>
    </p:spTree>
    <p:extLst>
      <p:ext uri="{BB962C8B-B14F-4D97-AF65-F5344CB8AC3E}">
        <p14:creationId xmlns:p14="http://schemas.microsoft.com/office/powerpoint/2010/main" val="246611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D5065-92A9-A446-84ED-544C86629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23015E-A997-5C2C-A8FF-82C2D821E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726" y="1752600"/>
            <a:ext cx="10732316" cy="4343400"/>
          </a:xfrm>
        </p:spPr>
        <p:txBody>
          <a:bodyPr>
            <a:noAutofit/>
          </a:bodyPr>
          <a:lstStyle/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Open source actively maintained, simple to install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Accommodates several levels of user experience</a:t>
            </a:r>
            <a:r>
              <a:rPr lang="en-US" sz="1800" dirty="0"/>
              <a:t> (</a:t>
            </a:r>
            <a:r>
              <a:rPr lang="en-US" sz="1800" dirty="0" err="1"/>
              <a:t>SugarCube</a:t>
            </a:r>
            <a:r>
              <a:rPr lang="en-US" sz="1800" dirty="0"/>
              <a:t>)</a:t>
            </a:r>
            <a:endParaRPr lang="en-US" sz="3200" dirty="0"/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Wide user base, active community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Well-supported by examples and Q&amp;A websites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r>
              <a:rPr lang="en-US" sz="3200" dirty="0"/>
              <a:t>Gen AI (ChatGPT) makes using Twine even simpler </a:t>
            </a:r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endParaRPr lang="en-US" sz="3200" dirty="0"/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endParaRPr lang="en-US" sz="3200" dirty="0"/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endParaRPr lang="en-US" sz="3200" dirty="0"/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69D9A-7EA7-FBD7-257B-7800D7FFC7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484" y="533400"/>
            <a:ext cx="10972800" cy="1066800"/>
          </a:xfrm>
        </p:spPr>
        <p:txBody>
          <a:bodyPr>
            <a:noAutofit/>
          </a:bodyPr>
          <a:lstStyle/>
          <a:p>
            <a:r>
              <a:rPr lang="en-US" dirty="0"/>
              <a:t>Twine</a:t>
            </a:r>
          </a:p>
        </p:txBody>
      </p:sp>
    </p:spTree>
    <p:extLst>
      <p:ext uri="{BB962C8B-B14F-4D97-AF65-F5344CB8AC3E}">
        <p14:creationId xmlns:p14="http://schemas.microsoft.com/office/powerpoint/2010/main" val="2888864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96D4-D98F-FF79-E6B0-2C371882F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F71A50-98D1-AFCB-6B61-4852C94D8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7800" y="2209800"/>
            <a:ext cx="9296400" cy="3581400"/>
          </a:xfrm>
        </p:spPr>
        <p:txBody>
          <a:bodyPr>
            <a:noAutofit/>
          </a:bodyPr>
          <a:lstStyle/>
          <a:p>
            <a:pPr marL="0" lvl="1">
              <a:lnSpc>
                <a:spcPct val="110000"/>
              </a:lnSpc>
              <a:spcBef>
                <a:spcPts val="2400"/>
              </a:spcBef>
            </a:pPr>
            <a:r>
              <a:rPr lang="en-US" sz="3600" dirty="0"/>
              <a:t>ChatGPT creates the Twine markup code* for your branching network</a:t>
            </a:r>
          </a:p>
          <a:p>
            <a:pPr marL="0" lvl="1">
              <a:lnSpc>
                <a:spcPct val="110000"/>
              </a:lnSpc>
              <a:spcBef>
                <a:spcPts val="2400"/>
              </a:spcBef>
            </a:pPr>
            <a:endParaRPr lang="en-US" sz="3600" dirty="0"/>
          </a:p>
          <a:p>
            <a:pPr marL="0" lvl="1" algn="r">
              <a:lnSpc>
                <a:spcPct val="110000"/>
              </a:lnSpc>
              <a:spcBef>
                <a:spcPts val="3600"/>
              </a:spcBef>
            </a:pPr>
            <a:r>
              <a:rPr lang="en-US" dirty="0"/>
              <a:t>*Markup code not hard to learn.</a:t>
            </a:r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64F8B-1624-EE0D-E55A-F428A92046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The Gen AI Part </a:t>
            </a:r>
            <a:r>
              <a:rPr lang="en-US" sz="3200" dirty="0"/>
              <a:t>(uses ChatGPT free version)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8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6DAB2-9E8D-5D70-9460-FACCB2E1F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8BF042-73DE-E45A-762F-CC8DE3636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1828800"/>
            <a:ext cx="9410700" cy="3657601"/>
          </a:xfrm>
        </p:spPr>
        <p:txBody>
          <a:bodyPr>
            <a:noAutofit/>
          </a:bodyPr>
          <a:lstStyle/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US" sz="3200" dirty="0"/>
              <a:t>Develop content (the hard part!)</a:t>
            </a:r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US" sz="3200" dirty="0"/>
              <a:t>Prompt ChatGPT with a plain English description of the branching network needed</a:t>
            </a:r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en-US" sz="3200" dirty="0"/>
              <a:t>Save ChatGPT response as a text file with the file extension .twee (not .txt)</a:t>
            </a:r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7D96F-C5A5-BAB1-D889-A6C4E46CA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The HOW Part 1 of 2</a:t>
            </a:r>
          </a:p>
        </p:txBody>
      </p:sp>
    </p:spTree>
    <p:extLst>
      <p:ext uri="{BB962C8B-B14F-4D97-AF65-F5344CB8AC3E}">
        <p14:creationId xmlns:p14="http://schemas.microsoft.com/office/powerpoint/2010/main" val="1977849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D975E-4FAE-CB51-8740-83E755A90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BDAD62-F40D-3A05-4034-E90058BD3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4950" y="1615440"/>
            <a:ext cx="9182100" cy="4556760"/>
          </a:xfrm>
        </p:spPr>
        <p:txBody>
          <a:bodyPr>
            <a:noAutofit/>
          </a:bodyPr>
          <a:lstStyle/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 startAt="4"/>
            </a:pPr>
            <a:r>
              <a:rPr lang="en-US" sz="3200" dirty="0"/>
              <a:t>Open Twine</a:t>
            </a:r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 startAt="4"/>
            </a:pPr>
            <a:r>
              <a:rPr lang="en-US" sz="3200" dirty="0"/>
              <a:t>Import .twee file </a:t>
            </a:r>
            <a:r>
              <a:rPr lang="en-US" sz="2400" dirty="0"/>
              <a:t>(</a:t>
            </a:r>
            <a:r>
              <a:rPr lang="en-US" sz="2400" b="1" dirty="0"/>
              <a:t>Library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b="1" dirty="0">
                <a:sym typeface="Wingdings" panose="05000000000000000000" pitchFamily="2" charset="2"/>
              </a:rPr>
              <a:t>Import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 startAt="4"/>
            </a:pPr>
            <a:r>
              <a:rPr lang="en-US" sz="3200" dirty="0"/>
              <a:t>View “story map” visualization</a:t>
            </a:r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 startAt="4"/>
            </a:pPr>
            <a:r>
              <a:rPr lang="en-US" sz="3200" dirty="0"/>
              <a:t>Click a node, edit node name and type or paste content</a:t>
            </a:r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 startAt="4"/>
            </a:pPr>
            <a:r>
              <a:rPr lang="en-US" sz="3200" dirty="0"/>
              <a:t>Publish as a HTML file </a:t>
            </a:r>
            <a:r>
              <a:rPr lang="en-US" sz="2400" dirty="0"/>
              <a:t>(</a:t>
            </a:r>
            <a:r>
              <a:rPr lang="en-US" sz="2400" b="1" dirty="0"/>
              <a:t>Build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 </a:t>
            </a:r>
            <a:r>
              <a:rPr lang="en-US" sz="2400" b="1" dirty="0">
                <a:sym typeface="Wingdings" panose="05000000000000000000" pitchFamily="2" charset="2"/>
              </a:rPr>
              <a:t>Publish to File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marL="514350" lvl="1" indent="-514350">
              <a:lnSpc>
                <a:spcPct val="110000"/>
              </a:lnSpc>
              <a:spcBef>
                <a:spcPts val="2400"/>
              </a:spcBef>
              <a:buFont typeface="+mj-lt"/>
              <a:buAutoNum type="arabicPeriod" startAt="4"/>
            </a:pPr>
            <a:endParaRPr lang="en-US" sz="3200" dirty="0"/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endParaRPr lang="en-US" sz="3200" dirty="0"/>
          </a:p>
          <a:p>
            <a:pPr marL="365760" lvl="1" indent="-365760">
              <a:lnSpc>
                <a:spcPct val="110000"/>
              </a:lnSpc>
              <a:spcBef>
                <a:spcPts val="2400"/>
              </a:spcBef>
            </a:pPr>
            <a:endParaRPr lang="en-US" sz="3200" dirty="0"/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2C055-2F33-9058-6436-C803273D1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The HOW Part 2 of 2</a:t>
            </a:r>
          </a:p>
        </p:txBody>
      </p:sp>
    </p:spTree>
    <p:extLst>
      <p:ext uri="{BB962C8B-B14F-4D97-AF65-F5344CB8AC3E}">
        <p14:creationId xmlns:p14="http://schemas.microsoft.com/office/powerpoint/2010/main" val="93810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29130-4D25-27C8-E1F7-E108F133C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18" y="0"/>
            <a:ext cx="7395563" cy="6858000"/>
          </a:xfrm>
          <a:prstGeom prst="rect">
            <a:avLst/>
          </a:prstGeom>
        </p:spPr>
      </p:pic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1F79E359-1082-5499-6D52-215AD70830AF}"/>
              </a:ext>
            </a:extLst>
          </p:cNvPr>
          <p:cNvSpPr/>
          <p:nvPr/>
        </p:nvSpPr>
        <p:spPr>
          <a:xfrm>
            <a:off x="56535" y="457200"/>
            <a:ext cx="2839065" cy="25146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56359-7AF5-21EB-65F4-4E8307182EF0}"/>
              </a:ext>
            </a:extLst>
          </p:cNvPr>
          <p:cNvSpPr txBox="1"/>
          <p:nvPr/>
        </p:nvSpPr>
        <p:spPr>
          <a:xfrm rot="20863544">
            <a:off x="515255" y="1228424"/>
            <a:ext cx="2076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100% Genuine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Gen AI Images</a:t>
            </a:r>
          </a:p>
        </p:txBody>
      </p:sp>
    </p:spTree>
    <p:extLst>
      <p:ext uri="{BB962C8B-B14F-4D97-AF65-F5344CB8AC3E}">
        <p14:creationId xmlns:p14="http://schemas.microsoft.com/office/powerpoint/2010/main" val="341228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B65FE-73C1-ACF6-6EB1-2B7D318D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7061F0-B789-D5B0-54CD-9C61536F9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1613425"/>
            <a:ext cx="10287000" cy="4800600"/>
          </a:xfrm>
        </p:spPr>
        <p:txBody>
          <a:bodyPr>
            <a:noAutofit/>
          </a:bodyPr>
          <a:lstStyle/>
          <a:p>
            <a:pPr marL="182880" indent="0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C000"/>
                </a:solidFill>
              </a:rPr>
              <a:t>It is time to stop paving the cow paths. </a:t>
            </a:r>
            <a:r>
              <a:rPr lang="en-US" dirty="0"/>
              <a:t>Instead of embedding </a:t>
            </a:r>
            <a:r>
              <a:rPr lang="en-US" dirty="0">
                <a:solidFill>
                  <a:srgbClr val="FFC000"/>
                </a:solidFill>
              </a:rPr>
              <a:t>outdated processes </a:t>
            </a:r>
            <a:r>
              <a:rPr lang="en-US" dirty="0"/>
              <a:t>in silicon and software, we should </a:t>
            </a:r>
            <a:r>
              <a:rPr lang="en-US" dirty="0">
                <a:solidFill>
                  <a:srgbClr val="FFC000"/>
                </a:solidFill>
              </a:rPr>
              <a:t>obliterate them and start over</a:t>
            </a:r>
            <a:r>
              <a:rPr lang="en-US" dirty="0"/>
              <a:t>.</a:t>
            </a:r>
          </a:p>
          <a:p>
            <a:pPr marL="182880" indent="0" algn="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 </a:t>
            </a:r>
            <a:r>
              <a:rPr lang="en-US" sz="2800" dirty="0"/>
              <a:t>Michael Martin Hammer </a:t>
            </a:r>
            <a:endParaRPr lang="en-US" dirty="0"/>
          </a:p>
          <a:p>
            <a:pPr marL="182880" indent="0"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182880" indent="0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You can keep repaving the same old </a:t>
            </a:r>
            <a:r>
              <a:rPr lang="en-US" dirty="0" err="1"/>
              <a:t>cowpath</a:t>
            </a:r>
            <a:r>
              <a:rPr lang="en-US" dirty="0"/>
              <a:t> or build a new highway.</a:t>
            </a:r>
          </a:p>
          <a:p>
            <a:pPr marL="182880" indent="0" algn="r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paraphrase of David Kroenke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5BA3-09A4-549B-47A2-85B0C6C3CD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Cowpath</a:t>
            </a:r>
            <a:r>
              <a:rPr lang="en-US" dirty="0"/>
              <a:t> Metaphor</a:t>
            </a:r>
          </a:p>
        </p:txBody>
      </p:sp>
    </p:spTree>
    <p:extLst>
      <p:ext uri="{BB962C8B-B14F-4D97-AF65-F5344CB8AC3E}">
        <p14:creationId xmlns:p14="http://schemas.microsoft.com/office/powerpoint/2010/main" val="1790538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6C2D9-3FC9-B6F8-BBF5-3E126219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 away Cows on a cowpath with a busy modern highway to the side 177257-3">
            <a:hlinkClick r:id="" action="ppaction://media"/>
            <a:extLst>
              <a:ext uri="{FF2B5EF4-FFF2-40B4-BE49-F238E27FC236}">
                <a16:creationId xmlns:a16="http://schemas.microsoft.com/office/drawing/2014/main" id="{5A96D895-8CA0-28AF-836F-BB2033410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7044267" cy="3962400"/>
          </a:xfrm>
          <a:prstGeom prst="rect">
            <a:avLst/>
          </a:prstGeom>
        </p:spPr>
      </p:pic>
      <p:pic>
        <p:nvPicPr>
          <p:cNvPr id="4" name="Wrong way Cows walking on a cowpath with a busy modern highway to the side 177257-2">
            <a:hlinkClick r:id="" action="ppaction://media"/>
            <a:extLst>
              <a:ext uri="{FF2B5EF4-FFF2-40B4-BE49-F238E27FC236}">
                <a16:creationId xmlns:a16="http://schemas.microsoft.com/office/drawing/2014/main" id="{51C7BF50-6261-D5E2-268B-EA522D4F5B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132" y="3124200"/>
            <a:ext cx="6637867" cy="3733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71A44-7700-A2B9-AFE8-6619D890FD6C}"/>
              </a:ext>
            </a:extLst>
          </p:cNvPr>
          <p:cNvSpPr txBox="1"/>
          <p:nvPr/>
        </p:nvSpPr>
        <p:spPr>
          <a:xfrm>
            <a:off x="32327" y="6400800"/>
            <a:ext cx="2209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Gen AI videos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080D44-57DE-0E61-C8CE-A0B6DEC45A60}"/>
              </a:ext>
            </a:extLst>
          </p:cNvPr>
          <p:cNvSpPr txBox="1">
            <a:spLocks/>
          </p:cNvSpPr>
          <p:nvPr/>
        </p:nvSpPr>
        <p:spPr>
          <a:xfrm>
            <a:off x="8305800" y="609600"/>
            <a:ext cx="4038600" cy="1295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latin typeface="Franklin Gothic Demi" panose="020B0703020102020204" pitchFamily="34" charset="0"/>
              </a:rPr>
              <a:t>Cowpaths</a:t>
            </a:r>
            <a:r>
              <a:rPr lang="en-US" sz="4000" dirty="0">
                <a:latin typeface="Franklin Gothic Demi" panose="020B0703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4000" dirty="0">
                <a:latin typeface="Franklin Gothic Demi" panose="020B0703020102020204" pitchFamily="34" charset="0"/>
              </a:rPr>
              <a:t>Gone Wrong</a:t>
            </a:r>
          </a:p>
        </p:txBody>
      </p:sp>
    </p:spTree>
    <p:extLst>
      <p:ext uri="{BB962C8B-B14F-4D97-AF65-F5344CB8AC3E}">
        <p14:creationId xmlns:p14="http://schemas.microsoft.com/office/powerpoint/2010/main" val="35273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CB0005C-D967-406E-BB52-87C126421D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DASITheme</Template>
  <TotalTime>5981</TotalTime>
  <Words>1304</Words>
  <Application>Microsoft Office PowerPoint</Application>
  <PresentationFormat>Widescreen</PresentationFormat>
  <Paragraphs>227</Paragraphs>
  <Slides>66</Slides>
  <Notes>0</Notes>
  <HiddenSlides>9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Aptos</vt:lpstr>
      <vt:lpstr>Arial</vt:lpstr>
      <vt:lpstr>Calibri</vt:lpstr>
      <vt:lpstr>Century Schoolbook</vt:lpstr>
      <vt:lpstr>Constantia</vt:lpstr>
      <vt:lpstr>Franklin Gothic Demi</vt:lpstr>
      <vt:lpstr>Franklin Gothic Demi Cond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Tester</dc:title>
  <dc:creator>DavidS</dc:creator>
  <cp:keywords/>
  <cp:lastModifiedBy>DavidS</cp:lastModifiedBy>
  <cp:revision>382</cp:revision>
  <dcterms:created xsi:type="dcterms:W3CDTF">2017-11-13T16:00:58Z</dcterms:created>
  <dcterms:modified xsi:type="dcterms:W3CDTF">2025-11-17T16:54:54Z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TC018814159991</vt:lpwstr>
  </property>
</Properties>
</file>